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9" r:id="rId5"/>
    <p:sldId id="297" r:id="rId6"/>
    <p:sldId id="287" r:id="rId7"/>
    <p:sldId id="296" r:id="rId8"/>
    <p:sldId id="269" r:id="rId9"/>
    <p:sldId id="291" r:id="rId10"/>
    <p:sldId id="292" r:id="rId11"/>
    <p:sldId id="290" r:id="rId12"/>
    <p:sldId id="295" r:id="rId13"/>
    <p:sldId id="294" r:id="rId14"/>
    <p:sldId id="293" r:id="rId15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A95EFAD-88CB-DC7B-0766-FC2A22F71273}" name="Aubrey Woolley" initials="AW" userId="S::AWoolley@thecgp.org::5d4c4a37-d824-439d-a6fc-a1980882912c" providerId="AD"/>
  <p188:author id="{C311D2D1-0648-7C68-9628-75AAB436CE11}" name="Ian Bell" initials="IB" userId="S::IBell@thecgp.org::1bd2a17e-040f-45db-b44a-72c62cdc495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7DA3"/>
    <a:srgbClr val="A23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1716" autoAdjust="0"/>
  </p:normalViewPr>
  <p:slideViewPr>
    <p:cSldViewPr snapToGrid="0">
      <p:cViewPr varScale="1">
        <p:scale>
          <a:sx n="65" d="100"/>
          <a:sy n="65" d="100"/>
        </p:scale>
        <p:origin x="1358" y="58"/>
      </p:cViewPr>
      <p:guideLst/>
    </p:cSldViewPr>
  </p:slideViewPr>
  <p:outlineViewPr>
    <p:cViewPr>
      <p:scale>
        <a:sx n="33" d="100"/>
        <a:sy n="33" d="100"/>
      </p:scale>
      <p:origin x="0" y="-62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082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1B117D-4B62-B598-0B16-708960AA0F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C8F4ED-A0A7-F44C-34F7-C4D081AF8E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357D6031-DC04-48B4-B9AD-ABA08A3B185A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89F731-D2A9-0A76-3144-D2786F436BE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7310D1-80C2-261E-06BE-C9D3FC111A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23202A57-5602-40AD-9F10-4906AFEE7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9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AC01D8BC-A615-416D-9F8E-506A9BFCF3F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4262C3ED-0BC5-4D47-BE94-45CD9FAE8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35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2C3ED-0BC5-4D47-BE94-45CD9FAE84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05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2C3ED-0BC5-4D47-BE94-45CD9FAE843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558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2C3ED-0BC5-4D47-BE94-45CD9FAE843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85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2C3ED-0BC5-4D47-BE94-45CD9FAE84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69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Estimates vary on how much plastic use is in packaging, but packaging and containers are the largest single category of plastic use and account for around 42% of all plastics </a:t>
            </a:r>
            <a:r>
              <a:rPr lang="en-US" i="1" dirty="0"/>
              <a:t>ever </a:t>
            </a:r>
            <a:r>
              <a:rPr lang="en-US" i="0" dirty="0"/>
              <a:t>made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Subjects covered in the ANPR included supply chain effects, what degree of control the company has over its product’s packaging, cost and performance differences, if there are any single-use plastic products that should not be contracted for through the Federal supply schedules, regulatory/cost barriers to more environmentally friendly packaging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Coalition’s response to the ANPR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ANPR did not include a particular proposed rule, was sent out in response to a petition from an environmental group asking to address single-use plastic packaging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Multiple states have passed legislation to address single use plastic packaging, such as California, which requires that all single-use packaging be recyclable/compostable by 2032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2C3ED-0BC5-4D47-BE94-45CD9FAE84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07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8D2AF9-E35C-B8A1-DAAD-38E816FD29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93B467-3759-BE98-D058-B817C31D9F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1D4EEEF-7E1B-4E8A-ED53-A25F3849D6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What the GAP FAC is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Group founded in 2022 as an advisory committee to provide recommendations on sustainable acquisition to the administrator, and includes industry/gov/academic members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Subcommittees on acquisition workforce, industry partnerships, and policy and practice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Issued first recommendations in  May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GAP FAC also recommended that GSA develop procurement pilots and other facility-specific measures to reduce single-use plastics and packaging waste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 present rule does not address these plastics, but they are something to bear in mind, and we could see them in the future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Ideas include scheduling and bulk ordering processes, restricting single-use plastic items like soap dispensers, water bottles and utensils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GSA has not indicated that it has acted on these </a:t>
            </a:r>
            <a:r>
              <a:rPr lang="en-US" dirty="0" err="1"/>
              <a:t>reccs</a:t>
            </a:r>
            <a:endParaRPr lang="en-US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FE7A2-D334-72CF-4FBE-A460E27CFB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2C3ED-0BC5-4D47-BE94-45CD9FAE84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68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Definitions of brand and shipping packaging from the rule:</a:t>
            </a:r>
          </a:p>
          <a:p>
            <a:endParaRPr lang="en-US" dirty="0"/>
          </a:p>
          <a:p>
            <a:pPr lvl="1"/>
            <a:r>
              <a:rPr lang="en-US" dirty="0"/>
              <a:t>(1) Brand packaging, sales packaging or primary packaging is packaging intended to provide the user or consumer with the individual unit of the product, such as plastic casing.</a:t>
            </a:r>
          </a:p>
          <a:p>
            <a:pPr lvl="1"/>
            <a:r>
              <a:rPr lang="en-US" dirty="0"/>
              <a:t>(2) Shipping packaging, serves as protection for the goods to ensure safe transport to the end customer, including:</a:t>
            </a:r>
          </a:p>
          <a:p>
            <a:pPr lvl="1"/>
            <a:r>
              <a:rPr lang="en-US" dirty="0"/>
              <a:t>(i) Ancillary packaging or transport packaging is packaging intended to secure the product, such as packing peanuts, wrapping materials, or molded materials.</a:t>
            </a:r>
          </a:p>
          <a:p>
            <a:pPr lvl="1"/>
            <a:r>
              <a:rPr lang="en-US" dirty="0"/>
              <a:t>(ii) Grouped packaging or secondary packaging is packaging intended to bundle, sell in bulk, brand, or market/display products.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2C3ED-0BC5-4D47-BE94-45CD9FAE84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2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Definitions of brand and shipping packaging from the rule:</a:t>
            </a:r>
          </a:p>
          <a:p>
            <a:endParaRPr lang="en-US" dirty="0"/>
          </a:p>
          <a:p>
            <a:pPr lvl="1"/>
            <a:r>
              <a:rPr lang="en-US" dirty="0"/>
              <a:t>(1) Brand packaging, sales packaging or primary packaging is packaging intended to provide the user or consumer with the individual unit of the product, such as plastic casing.</a:t>
            </a:r>
          </a:p>
          <a:p>
            <a:pPr lvl="1"/>
            <a:r>
              <a:rPr lang="en-US" dirty="0"/>
              <a:t>(2) Shipping packaging, serves as protection for the goods to ensure safe transport to the end customer, including:</a:t>
            </a:r>
          </a:p>
          <a:p>
            <a:pPr lvl="1"/>
            <a:r>
              <a:rPr lang="en-US" dirty="0"/>
              <a:t>(i) Ancillary packaging or transport packaging is packaging intended to secure the product, such as packing peanuts, wrapping materials, or molded materials.</a:t>
            </a:r>
          </a:p>
          <a:p>
            <a:pPr lvl="1"/>
            <a:r>
              <a:rPr lang="en-US" dirty="0"/>
              <a:t>(ii) Grouped packaging or secondary packaging is packaging intended to bundle, sell in bulk, brand, or market/display products.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“Packaging Availability” Clause also says to “Package all products for shipment according to the Government's instructions or, if there are no instructions, in a manner sufficient to ensure that the products are delivered in undamaged condition with as little plastic waste material as possible.”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2C3ED-0BC5-4D47-BE94-45CD9FAE84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48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GSA will add the icons in this area on advantage, and like others, it should be available as a filter. It’s not known yet what the icons will look like.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2C3ED-0BC5-4D47-BE94-45CD9FAE84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712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Describe the Coalition comment process and encourage those interested to comment. Note our internal deadline and collect comments if they are provided verbally or in chat.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Deadline for member feedback: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2C3ED-0BC5-4D47-BE94-45CD9FAE84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049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None/>
            </a:pPr>
            <a:r>
              <a:rPr lang="en-US" sz="1200" dirty="0"/>
              <a:t>Disclosure of Greenhouse Gas Emissions rule: </a:t>
            </a:r>
          </a:p>
          <a:p>
            <a:pPr lvl="1">
              <a:buFont typeface="Arial" panose="020B0604020202020204" pitchFamily="34" charset="0"/>
              <a:buNone/>
            </a:pP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Part of climate related financial risk rule from 2021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Rule affects significant contractors (&gt;7.5 million dollars in annual Federal obligations) and major contractors (&gt;50 million dollars in annual Federal obligations)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Significant contractors must produce a GHG inventory, based on the GHG Protocol Corporate Accounting and Reporting Standard, of annual Scope 1 and Scope 2 emissions and disclose totals in the System for Award Management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Major contractors must do this and: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Conduct an inventory of their “relevant Scope 3 emissions,”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Complete an annual TCFD-aligned annual climate disclosure and post it on a public website,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Develop a science-based target, validate it with the Science Based Targets Initiative, and post it on a public website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1200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200" dirty="0"/>
              <a:t>Minimizing the Risk of Climate Change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Implements section 5(b)(ii) of Executive Order 14030, Climate-Related Financial Risk, which directs the FAR Council to consider amending the FAR to ensure that major agency procurements minimize the risk of climate change.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200" dirty="0"/>
              <a:t>Sustainable procurement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1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200" dirty="0"/>
              <a:t>Refocuses FAR part 23 to be solely about sustainability and consolidate requirements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200" dirty="0"/>
              <a:t>Provides, per EO 14057, that agencies shall procure sustainable products to the “maximum extent practicable”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200" dirty="0"/>
              <a:t>Eliminates requirement that Federal agencies only procure EPEAT-registered products, in favor of a standard that identifies sustainable products as those designated by a set of EPA programs (e.g. EPA ecolabels program)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200" dirty="0"/>
              <a:t>CGP comments on applicability to service contracts, assessing compliance, notifying contractors of applicable ecolabels 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1200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200" dirty="0"/>
              <a:t>The Enhancement and Standardization of Climate-Related Disclosures for Investors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1200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1200" dirty="0"/>
              <a:t>Requires publicly traded companies to submit to several climate-related disclosures, including “climate-related risks and their actual or likely material impacts on the registrant’s business”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1200" dirty="0"/>
              <a:t>Also requires a Scope 1 and 2 GHG inventory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1200" dirty="0"/>
              <a:t>Companies </a:t>
            </a:r>
            <a:r>
              <a:rPr lang="en-US" sz="1200" i="1" dirty="0"/>
              <a:t>not</a:t>
            </a:r>
            <a:r>
              <a:rPr lang="en-US" sz="1200" dirty="0"/>
              <a:t> required to disclose Scope 3 emissions, unless they are material or if they have an emissions target or goal that includes them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1200" dirty="0"/>
              <a:t>Rule has been in the proposed stage since March 2022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200" dirty="0"/>
              <a:t>Legislation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1200" dirty="0"/>
          </a:p>
          <a:p>
            <a:r>
              <a:rPr lang="en-US" sz="1200" dirty="0"/>
              <a:t>             </a:t>
            </a:r>
            <a:r>
              <a:rPr lang="en-US" sz="1200" b="1" dirty="0"/>
              <a:t>National Defense Authorization Act of FY24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Would prohibit GHG inventories for “nontraditional defense contractors” (see 10 USC 3014) as a condition of award, unless necessary to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and delay all DoD contractors from providing GHG inventories for one year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Waiver by </a:t>
            </a:r>
            <a:r>
              <a:rPr lang="en-US" sz="1200" dirty="0" err="1"/>
              <a:t>SecDef</a:t>
            </a:r>
            <a:r>
              <a:rPr lang="en-US" sz="1200" dirty="0"/>
              <a:t> to allow application of a disclosure requirement if the disclosure requirement is directly related to the performance of the contract.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Congress rejected a more expansive provision that would have generally banned such disclosures in DoD contracts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1200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1200" dirty="0"/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2C3ED-0BC5-4D47-BE94-45CD9FAE843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04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" r="10"/>
          <a:stretch/>
        </p:blipFill>
        <p:spPr>
          <a:xfrm>
            <a:off x="0" y="-49425"/>
            <a:ext cx="12192000" cy="677333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014149"/>
            <a:ext cx="12192000" cy="18438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1375070"/>
            <a:ext cx="8417748" cy="928156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2625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2303229"/>
            <a:ext cx="8417747" cy="624065"/>
          </a:xfrm>
        </p:spPr>
        <p:txBody>
          <a:bodyPr>
            <a:normAutofit/>
          </a:bodyPr>
          <a:lstStyle>
            <a:lvl1pPr marL="0" indent="0" algn="l">
              <a:lnSpc>
                <a:spcPct val="80000"/>
              </a:lnSpc>
              <a:buNone/>
              <a:defRPr sz="2250">
                <a:solidFill>
                  <a:srgbClr val="113884"/>
                </a:solidFill>
                <a:latin typeface="Arial"/>
                <a:cs typeface="Arial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26" name="Picture 2" descr="The-Coalition-for-Government-Procurement-logo-horizontal.eps">
            <a:extLst>
              <a:ext uri="{FF2B5EF4-FFF2-40B4-BE49-F238E27FC236}">
                <a16:creationId xmlns:a16="http://schemas.microsoft.com/office/drawing/2014/main" id="{9922D292-05B0-202C-3709-D240B431D0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05" y="5482930"/>
            <a:ext cx="3250911" cy="981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4227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7806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2625">
                <a:solidFill>
                  <a:srgbClr val="16439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29836"/>
            <a:ext cx="10972800" cy="4608685"/>
          </a:xfrm>
        </p:spPr>
        <p:txBody>
          <a:bodyPr>
            <a:noAutofit/>
          </a:bodyPr>
          <a:lstStyle>
            <a:lvl1pPr>
              <a:buClr>
                <a:srgbClr val="16439B"/>
              </a:buClr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buClr>
                <a:srgbClr val="16439B"/>
              </a:buClr>
              <a:defRPr sz="1725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buClr>
                <a:srgbClr val="16439B"/>
              </a:buClr>
              <a:defRPr sz="135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buClr>
                <a:srgbClr val="16439B"/>
              </a:buClr>
              <a:defRPr sz="975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buClr>
                <a:srgbClr val="16439B"/>
              </a:buClr>
              <a:defRPr sz="75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41226" y="6037619"/>
            <a:ext cx="682351" cy="246221"/>
          </a:xfrm>
        </p:spPr>
        <p:txBody>
          <a:bodyPr>
            <a:noAutofit/>
          </a:bodyPr>
          <a:lstStyle>
            <a:lvl1pPr algn="l">
              <a:defRPr sz="750">
                <a:latin typeface="Arial"/>
                <a:cs typeface="Arial"/>
              </a:defRPr>
            </a:lvl1pPr>
          </a:lstStyle>
          <a:p>
            <a:fld id="{B6903155-1925-4343-BBEF-04BA3BE27E4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715134" y="6037619"/>
            <a:ext cx="626433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75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Slide</a:t>
            </a:r>
          </a:p>
        </p:txBody>
      </p:sp>
    </p:spTree>
    <p:extLst>
      <p:ext uri="{BB962C8B-B14F-4D97-AF65-F5344CB8AC3E}">
        <p14:creationId xmlns:p14="http://schemas.microsoft.com/office/powerpoint/2010/main" val="1193888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7806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2625">
                <a:solidFill>
                  <a:srgbClr val="16439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41226" y="6037619"/>
            <a:ext cx="682351" cy="246221"/>
          </a:xfrm>
        </p:spPr>
        <p:txBody>
          <a:bodyPr>
            <a:noAutofit/>
          </a:bodyPr>
          <a:lstStyle>
            <a:lvl1pPr algn="l">
              <a:defRPr sz="750">
                <a:latin typeface="Arial"/>
                <a:cs typeface="Arial"/>
              </a:defRPr>
            </a:lvl1pPr>
          </a:lstStyle>
          <a:p>
            <a:fld id="{B6903155-1925-4343-BBEF-04BA3BE27E4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715134" y="6037619"/>
            <a:ext cx="626433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75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Slide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09600" y="1166019"/>
            <a:ext cx="5384800" cy="3449114"/>
          </a:xfrm>
        </p:spPr>
        <p:txBody>
          <a:bodyPr/>
          <a:lstStyle>
            <a:lvl1pPr>
              <a:buClr>
                <a:srgbClr val="16439B"/>
              </a:buClr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buClr>
                <a:srgbClr val="16439B"/>
              </a:buClr>
              <a:defRPr sz="1725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buClr>
                <a:srgbClr val="16439B"/>
              </a:buClr>
              <a:defRPr sz="135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buClr>
                <a:srgbClr val="16439B"/>
              </a:buClr>
              <a:defRPr sz="975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buClr>
                <a:srgbClr val="16439B"/>
              </a:buClr>
              <a:defRPr sz="75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29836"/>
            <a:ext cx="5384800" cy="4525963"/>
          </a:xfrm>
        </p:spPr>
        <p:txBody>
          <a:bodyPr/>
          <a:lstStyle>
            <a:lvl1pPr>
              <a:buClr>
                <a:srgbClr val="16439B"/>
              </a:buClr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buClr>
                <a:srgbClr val="16439B"/>
              </a:buClr>
              <a:defRPr sz="1725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buClr>
                <a:srgbClr val="16439B"/>
              </a:buClr>
              <a:defRPr sz="135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buClr>
                <a:srgbClr val="16439B"/>
              </a:buClr>
              <a:defRPr sz="975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buClr>
                <a:srgbClr val="16439B"/>
              </a:buClr>
              <a:defRPr sz="75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9783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" b="68"/>
          <a:stretch/>
        </p:blipFill>
        <p:spPr>
          <a:xfrm>
            <a:off x="4016205" y="1"/>
            <a:ext cx="8175795" cy="66923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7806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2625">
                <a:solidFill>
                  <a:srgbClr val="16439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29836"/>
            <a:ext cx="10972800" cy="4608685"/>
          </a:xfrm>
        </p:spPr>
        <p:txBody>
          <a:bodyPr>
            <a:noAutofit/>
          </a:bodyPr>
          <a:lstStyle>
            <a:lvl1pPr>
              <a:buClr>
                <a:srgbClr val="16439B"/>
              </a:buClr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buClr>
                <a:srgbClr val="16439B"/>
              </a:buClr>
              <a:defRPr sz="1725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buClr>
                <a:srgbClr val="16439B"/>
              </a:buClr>
              <a:defRPr sz="135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buClr>
                <a:srgbClr val="16439B"/>
              </a:buClr>
              <a:defRPr sz="975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buClr>
                <a:srgbClr val="16439B"/>
              </a:buClr>
              <a:defRPr sz="75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41226" y="6037619"/>
            <a:ext cx="682351" cy="246221"/>
          </a:xfrm>
        </p:spPr>
        <p:txBody>
          <a:bodyPr>
            <a:noAutofit/>
          </a:bodyPr>
          <a:lstStyle>
            <a:lvl1pPr algn="l">
              <a:defRPr sz="750">
                <a:latin typeface="Arial"/>
                <a:cs typeface="Arial"/>
              </a:defRPr>
            </a:lvl1pPr>
          </a:lstStyle>
          <a:p>
            <a:fld id="{B6903155-1925-4343-BBEF-04BA3BE27E4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715134" y="6037619"/>
            <a:ext cx="626433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75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Slide</a:t>
            </a:r>
          </a:p>
        </p:txBody>
      </p:sp>
    </p:spTree>
    <p:extLst>
      <p:ext uri="{BB962C8B-B14F-4D97-AF65-F5344CB8AC3E}">
        <p14:creationId xmlns:p14="http://schemas.microsoft.com/office/powerpoint/2010/main" val="213057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" b="68"/>
          <a:stretch/>
        </p:blipFill>
        <p:spPr>
          <a:xfrm>
            <a:off x="4016205" y="1"/>
            <a:ext cx="8175795" cy="66923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7806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2625">
                <a:solidFill>
                  <a:srgbClr val="16439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41226" y="6037619"/>
            <a:ext cx="682351" cy="246221"/>
          </a:xfrm>
        </p:spPr>
        <p:txBody>
          <a:bodyPr>
            <a:noAutofit/>
          </a:bodyPr>
          <a:lstStyle>
            <a:lvl1pPr algn="l">
              <a:defRPr sz="750">
                <a:latin typeface="Arial"/>
                <a:cs typeface="Arial"/>
              </a:defRPr>
            </a:lvl1pPr>
          </a:lstStyle>
          <a:p>
            <a:fld id="{B6903155-1925-4343-BBEF-04BA3BE27E4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715134" y="6037619"/>
            <a:ext cx="626433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75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Slide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09600" y="1129836"/>
            <a:ext cx="5384800" cy="4525963"/>
          </a:xfrm>
        </p:spPr>
        <p:txBody>
          <a:bodyPr/>
          <a:lstStyle>
            <a:lvl1pPr>
              <a:buClr>
                <a:srgbClr val="16439B"/>
              </a:buClr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buClr>
                <a:srgbClr val="16439B"/>
              </a:buClr>
              <a:defRPr sz="1725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buClr>
                <a:srgbClr val="16439B"/>
              </a:buClr>
              <a:defRPr sz="135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buClr>
                <a:srgbClr val="16439B"/>
              </a:buClr>
              <a:defRPr sz="975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buClr>
                <a:srgbClr val="16439B"/>
              </a:buClr>
              <a:defRPr sz="75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29836"/>
            <a:ext cx="5384800" cy="4525963"/>
          </a:xfrm>
        </p:spPr>
        <p:txBody>
          <a:bodyPr/>
          <a:lstStyle>
            <a:lvl1pPr>
              <a:buClr>
                <a:srgbClr val="16439B"/>
              </a:buClr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buClr>
                <a:srgbClr val="16439B"/>
              </a:buClr>
              <a:defRPr sz="1725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buClr>
                <a:srgbClr val="16439B"/>
              </a:buClr>
              <a:defRPr sz="135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buClr>
                <a:srgbClr val="16439B"/>
              </a:buClr>
              <a:defRPr sz="975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buClr>
                <a:srgbClr val="16439B"/>
              </a:buClr>
              <a:defRPr sz="75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47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60638" y="0"/>
            <a:ext cx="12352638" cy="68612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8784"/>
            <a:ext cx="10972800" cy="1143000"/>
          </a:xfrm>
        </p:spPr>
        <p:txBody>
          <a:bodyPr>
            <a:normAutofit/>
          </a:bodyPr>
          <a:lstStyle>
            <a:lvl1pPr marL="0" marR="0" indent="0" algn="l" defTabSz="3429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25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5911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54867" y="0"/>
            <a:ext cx="12346867" cy="685800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748784"/>
            <a:ext cx="10972800" cy="1143000"/>
          </a:xfrm>
        </p:spPr>
        <p:txBody>
          <a:bodyPr>
            <a:normAutofit/>
          </a:bodyPr>
          <a:lstStyle>
            <a:lvl1pPr marL="0" marR="0" indent="0" algn="l" defTabSz="3429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25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38558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705600"/>
            <a:ext cx="12192001" cy="152400"/>
          </a:xfrm>
          <a:prstGeom prst="rect">
            <a:avLst/>
          </a:prstGeom>
          <a:solidFill>
            <a:srgbClr val="0747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03155-1925-4343-BBEF-04BA3BE27E4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The-Coalition-for-Government-Procurement-logo-horizontal.eps">
            <a:extLst>
              <a:ext uri="{FF2B5EF4-FFF2-40B4-BE49-F238E27FC236}">
                <a16:creationId xmlns:a16="http://schemas.microsoft.com/office/drawing/2014/main" id="{D528FCBF-5EDF-2E38-0293-4C06A5D95E2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06" y="5595754"/>
            <a:ext cx="2962848" cy="89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411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dt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2/07/07/2022-14403/general-services-administration-acquisition-regulation-gsar-single-use-plastics-and-packag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cgp.org/images/Single-use-Plastics-and-Packaging-ANPR_Comments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sa.gov/policy-regulations/policy/acquisition-policy/gsa-acquisition-policy-federal-advisory-committe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2/07/07/2022-14403/general-services-administration-acquisition-regulation-gsar-single-use-plastics-and-packag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A6B21-F801-FB68-3F22-12D8A74A6C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Briefing: Reduction of Single-Use Plastic Packaging</a:t>
            </a:r>
            <a:br>
              <a:rPr lang="en-US" sz="3600" dirty="0"/>
            </a:br>
            <a:br>
              <a:rPr lang="en-US" sz="3600" dirty="0"/>
            </a:br>
            <a:r>
              <a:rPr lang="en-US" sz="2200" dirty="0"/>
              <a:t>February 13, 2024</a:t>
            </a:r>
          </a:p>
        </p:txBody>
      </p:sp>
    </p:spTree>
    <p:extLst>
      <p:ext uri="{BB962C8B-B14F-4D97-AF65-F5344CB8AC3E}">
        <p14:creationId xmlns:p14="http://schemas.microsoft.com/office/powerpoint/2010/main" val="192052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A8C6D-AEDD-B5E2-CD88-D1FC0AC39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Green Committee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28990-2AB1-8984-AEAF-435914E3F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Track legislation and policy related to sustainability, including proposed rules on greenhouse gas reporting</a:t>
            </a:r>
          </a:p>
          <a:p>
            <a:r>
              <a:rPr lang="en-US" dirty="0"/>
              <a:t>Comment on any proposed or interim sustainability-related rules released</a:t>
            </a:r>
          </a:p>
          <a:p>
            <a:r>
              <a:rPr lang="en-US" dirty="0"/>
              <a:t>Inform members of key sustainability related developments via the Green Committee mailing list</a:t>
            </a:r>
          </a:p>
          <a:p>
            <a:r>
              <a:rPr lang="en-US" dirty="0"/>
              <a:t>Create opportunities throughout the year for members to hear from and meet with key procurement officials working on sustainable acquisition at GSA, EPA, and DoD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FCC614-5736-78C3-6554-07A0E1F67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3155-1925-4343-BBEF-04BA3BE27E4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14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C8D32-F072-E696-E7A4-EFF8E8A13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Events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8AB83F6-9434-378A-9FDA-ED50C8FF71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1620929"/>
              </p:ext>
            </p:extLst>
          </p:nvPr>
        </p:nvGraphicFramePr>
        <p:xfrm>
          <a:off x="1950401" y="1273585"/>
          <a:ext cx="8291198" cy="4310830"/>
        </p:xfrm>
        <a:graphic>
          <a:graphicData uri="http://schemas.openxmlformats.org/drawingml/2006/table">
            <a:tbl>
              <a:tblPr/>
              <a:tblGrid>
                <a:gridCol w="1655410">
                  <a:extLst>
                    <a:ext uri="{9D8B030D-6E8A-4147-A177-3AD203B41FA5}">
                      <a16:colId xmlns:a16="http://schemas.microsoft.com/office/drawing/2014/main" val="1021795090"/>
                    </a:ext>
                  </a:extLst>
                </a:gridCol>
                <a:gridCol w="4145599">
                  <a:extLst>
                    <a:ext uri="{9D8B030D-6E8A-4147-A177-3AD203B41FA5}">
                      <a16:colId xmlns:a16="http://schemas.microsoft.com/office/drawing/2014/main" val="714943273"/>
                    </a:ext>
                  </a:extLst>
                </a:gridCol>
                <a:gridCol w="2490189">
                  <a:extLst>
                    <a:ext uri="{9D8B030D-6E8A-4147-A177-3AD203B41FA5}">
                      <a16:colId xmlns:a16="http://schemas.microsoft.com/office/drawing/2014/main" val="1576564441"/>
                    </a:ext>
                  </a:extLst>
                </a:gridCol>
              </a:tblGrid>
              <a:tr h="289678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1" i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Date</a:t>
                      </a:r>
                      <a:r>
                        <a:rPr lang="en-US" sz="1400" b="1" i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1" i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1" i="0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Event</a:t>
                      </a:r>
                      <a:r>
                        <a:rPr lang="en-US" sz="1400" b="1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1" i="0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1" i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Location</a:t>
                      </a:r>
                      <a:r>
                        <a:rPr lang="en-US" sz="1400" b="1" i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1" i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562745"/>
                  </a:ext>
                </a:extLst>
              </a:tr>
              <a:tr h="50035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1" i="0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February 16</a:t>
                      </a:r>
                      <a:r>
                        <a:rPr lang="en-US" sz="1400" b="1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1" i="0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  <a:p>
                      <a:pPr algn="l" fontAlgn="base"/>
                      <a:r>
                        <a:rPr lang="en-US" sz="1200" b="1" i="0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10:00 AM </a:t>
                      </a:r>
                      <a:r>
                        <a:rPr lang="en-US" sz="1200" b="1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1" i="0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Cloud Working Group Meeting on GSA's ASCEND BPA</a:t>
                      </a:r>
                      <a:r>
                        <a:rPr lang="en-US" sz="1400" b="0" i="0" dirty="0">
                          <a:solidFill>
                            <a:srgbClr val="80808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0" i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Deloitte</a:t>
                      </a:r>
                      <a:r>
                        <a:rPr lang="en-US" sz="1400" b="0" i="0" dirty="0">
                          <a:solidFill>
                            <a:srgbClr val="80808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0" i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algn="l" fontAlgn="base"/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Arlington, VA (and Virtual)</a:t>
                      </a:r>
                      <a:r>
                        <a:rPr lang="en-US" sz="1200" b="0" i="0" dirty="0">
                          <a:solidFill>
                            <a:srgbClr val="80808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0" i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585140"/>
                  </a:ext>
                </a:extLst>
              </a:tr>
              <a:tr h="50035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1" i="0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February 21 </a:t>
                      </a:r>
                      <a:r>
                        <a:rPr lang="en-US" sz="1400" b="1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1" i="0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  <a:p>
                      <a:pPr algn="l" fontAlgn="base"/>
                      <a:r>
                        <a:rPr lang="en-US" sz="1200" b="1" i="0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12:00 PM</a:t>
                      </a:r>
                      <a:r>
                        <a:rPr lang="en-US" sz="1200" b="1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1" i="0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Healthcare Focus: Briefing on the NDAA for Fiscal Year 2024</a:t>
                      </a:r>
                      <a:r>
                        <a:rPr lang="en-US" sz="1400" b="0" i="0" dirty="0">
                          <a:solidFill>
                            <a:srgbClr val="80808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0" i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Webinar</a:t>
                      </a:r>
                      <a:r>
                        <a:rPr lang="en-US" sz="1400" b="0" i="0">
                          <a:solidFill>
                            <a:srgbClr val="80808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0" i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207335"/>
                  </a:ext>
                </a:extLst>
              </a:tr>
              <a:tr h="474018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1" i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February 22 </a:t>
                      </a:r>
                      <a:r>
                        <a:rPr lang="en-US" sz="1400" b="1" i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1" i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  <a:p>
                      <a:pPr algn="l" fontAlgn="base"/>
                      <a:r>
                        <a:rPr lang="en-US" sz="1200" b="1" i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12:00 PM</a:t>
                      </a:r>
                      <a:r>
                        <a:rPr lang="en-US" sz="1200" b="1" i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1" i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The Latest Alliant 3 Draft RFP:  A Review</a:t>
                      </a:r>
                      <a:r>
                        <a:rPr lang="en-US" sz="1400" b="0" i="0">
                          <a:solidFill>
                            <a:srgbClr val="80808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0" i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Webinar</a:t>
                      </a:r>
                      <a:r>
                        <a:rPr lang="en-US" sz="1400" b="0" i="0">
                          <a:solidFill>
                            <a:srgbClr val="80808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0" i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847553"/>
                  </a:ext>
                </a:extLst>
              </a:tr>
              <a:tr h="68469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1" i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February 27</a:t>
                      </a:r>
                      <a:r>
                        <a:rPr lang="en-US" sz="1400" b="1" i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1" i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  <a:p>
                      <a:pPr algn="l" fontAlgn="base"/>
                      <a:r>
                        <a:rPr lang="en-US" sz="1200" b="1" i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8:30 AM</a:t>
                      </a:r>
                      <a:r>
                        <a:rPr lang="en-US" sz="1200" b="1" i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1" i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MAS Basic Training: The Nuts &amp; Bolts</a:t>
                      </a:r>
                      <a:r>
                        <a:rPr lang="en-US" sz="1400" b="0" i="0">
                          <a:solidFill>
                            <a:srgbClr val="80808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0" i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Miller &amp; Chevalier Chartered 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Washington, DC (and Virtual)</a:t>
                      </a:r>
                      <a:r>
                        <a:rPr lang="en-US" sz="1200" b="0" i="0">
                          <a:solidFill>
                            <a:srgbClr val="80808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0" i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516286"/>
                  </a:ext>
                </a:extLst>
              </a:tr>
              <a:tr h="68469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1" i="0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February 28 </a:t>
                      </a:r>
                      <a:r>
                        <a:rPr lang="en-US" sz="1400" b="1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1" i="0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  <a:p>
                      <a:pPr algn="l" fontAlgn="base"/>
                      <a:r>
                        <a:rPr lang="en-US" sz="1200" b="1" i="0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9:30 AM</a:t>
                      </a:r>
                      <a:r>
                        <a:rPr lang="en-US" sz="1200" b="1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1" i="0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GSA &amp; VA Schedule Contracting Training for In-House Counsel</a:t>
                      </a:r>
                      <a:r>
                        <a:rPr lang="en-US" sz="1400" b="0" i="0" dirty="0">
                          <a:solidFill>
                            <a:srgbClr val="80808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0" i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Miller &amp; Chevalier Chartered 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Washington, DC (and Virtual)</a:t>
                      </a:r>
                      <a:r>
                        <a:rPr lang="en-US" sz="1200" b="0" i="0">
                          <a:solidFill>
                            <a:srgbClr val="80808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0" i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596780"/>
                  </a:ext>
                </a:extLst>
              </a:tr>
              <a:tr h="68469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1" i="0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February 29</a:t>
                      </a:r>
                    </a:p>
                    <a:p>
                      <a:pPr algn="l" fontAlgn="base"/>
                      <a:r>
                        <a:rPr lang="en-US" sz="1400" b="1" i="0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10:00 AM</a:t>
                      </a: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Imaging Equipment Committee Meeting</a:t>
                      </a: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Virtual</a:t>
                      </a:r>
                      <a:endParaRPr lang="en-US" sz="1200" b="0" i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3011"/>
                  </a:ext>
                </a:extLst>
              </a:tr>
              <a:tr h="474018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1" i="0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May 8-9</a:t>
                      </a:r>
                      <a:r>
                        <a:rPr lang="en-US" sz="1400" b="1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1" i="0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Spring Training Conference </a:t>
                      </a:r>
                      <a:r>
                        <a:rPr lang="en-US" sz="1400" b="0" i="0" dirty="0">
                          <a:solidFill>
                            <a:srgbClr val="80808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0" i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Fairview Park Marriott</a:t>
                      </a:r>
                      <a:r>
                        <a:rPr lang="en-US" sz="1400" b="0" i="0" dirty="0">
                          <a:solidFill>
                            <a:srgbClr val="80808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0" i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algn="l" fontAlgn="base"/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Falls Church, VA</a:t>
                      </a:r>
                      <a:r>
                        <a:rPr lang="en-US" sz="1200" b="0" i="0" dirty="0">
                          <a:solidFill>
                            <a:srgbClr val="808080"/>
                          </a:solidFill>
                          <a:effectLst/>
                          <a:latin typeface="+mj-lt"/>
                        </a:rPr>
                        <a:t>​</a:t>
                      </a:r>
                      <a:endParaRPr lang="en-US" sz="1200" b="0" i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9003" marR="79003" marT="39502" marB="39502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00637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B94037-8306-966B-A287-429746639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3155-1925-4343-BBEF-04BA3BE27E4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75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4EB39-C461-6994-1AC5-868AEE56E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0AC2A-04D4-8960-3359-B969441BF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Background of Single-Use Plastics Rulemaking at GSA</a:t>
            </a:r>
          </a:p>
          <a:p>
            <a:pPr marL="757238" lvl="1" indent="-457200">
              <a:buFont typeface="+mj-lt"/>
              <a:buAutoNum type="alphaUcPeriod"/>
            </a:pPr>
            <a:r>
              <a:rPr lang="en-US" dirty="0"/>
              <a:t>ANPR</a:t>
            </a:r>
          </a:p>
          <a:p>
            <a:pPr marL="757238" lvl="1" indent="-457200">
              <a:buFont typeface="+mj-lt"/>
              <a:buAutoNum type="alphaUcPeriod"/>
            </a:pPr>
            <a:r>
              <a:rPr lang="en-US" dirty="0"/>
              <a:t>GAP FAC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Single-Use Plastics Proposed Rule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Comment Period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Status of other Sustainability Rules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Green Committee Priorities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Upcoming Events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71DAB8-E439-F24E-069C-E4BF127B0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3155-1925-4343-BBEF-04BA3BE27E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20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D043D-0BEF-8ECA-231D-33075F6EA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D8516-D2D8-FDCE-4291-07043F59B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In 2022, GSA published an </a:t>
            </a:r>
            <a:r>
              <a:rPr lang="en-US" sz="2200" dirty="0">
                <a:hlinkClick r:id="rId3"/>
              </a:rPr>
              <a:t>advanced notice of proposed rulemaking </a:t>
            </a:r>
            <a:r>
              <a:rPr lang="en-US" sz="2200" dirty="0"/>
              <a:t>that requested information on single-use plastics and packaging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The Coalition responded to the ANPR, expressing support for waste reduction while raising concerns about potential effects on industry and customer agency missions. We </a:t>
            </a:r>
            <a:r>
              <a:rPr lang="en-US" sz="2200" dirty="0">
                <a:hlinkClick r:id="rId4"/>
              </a:rPr>
              <a:t>recommended</a:t>
            </a:r>
            <a:r>
              <a:rPr lang="en-US" sz="2200" dirty="0"/>
              <a:t> that: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GSA avoid establishing GSA-unique requirements,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Align any requirements with the EPA’s Environmentally Preferable Purchasing Program,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Harmonize with existing packaging requirements, such as those in the Department of Defense,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Avoid restricting particular materials, especially those used across the government,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Consider effects on small businesses, and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Ensure that the rule does not raise costs for contractors.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4C9889-EAA7-566E-2DF6-5BF17488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3155-1925-4343-BBEF-04BA3BE27E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07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136473-5DDC-1444-0651-9CF7A8F9C2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6BBF1-E69D-1B0D-7A64-A8AAB7236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F8F07-FE27-4EC8-42B3-FEC94D771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In May of 2023, the </a:t>
            </a:r>
            <a:r>
              <a:rPr lang="en-US" sz="2200" dirty="0">
                <a:hlinkClick r:id="rId3"/>
              </a:rPr>
              <a:t>GSA Acquisition Policy Federal Advisory Committee </a:t>
            </a:r>
            <a:r>
              <a:rPr lang="en-US" sz="2200" dirty="0"/>
              <a:t>(GAP FAC) recommended that GSA pursue rulemaking to reduce single-use plastics and packaging through government procurement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The GAP FAC also recommended that, in the short term, GSA “develop procurement pilots and facility-specific pilots to demonstrate the viability of strategies to mitigate single-use plastic and packaging waste”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Some specific recommendations included: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Developing a strategy to phase out single-use plastic products across GSA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Improving bulk ordering processes to consolidate packaging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Replace single-use plastic items like water bottles and disposable cutlery when   feasible</a:t>
            </a:r>
          </a:p>
          <a:p>
            <a:pPr marL="685800" lvl="2" indent="0">
              <a:buNone/>
            </a:pP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97C1D-1F96-A394-DD81-394ED8356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3155-1925-4343-BBEF-04BA3BE27E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38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92966-2A2A-A95B-CBCA-6585ABEBF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Proposed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A1A2A-FF99-F0FF-F45C-CE146F40B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29836"/>
            <a:ext cx="11116962" cy="46086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375" dirty="0"/>
              <a:t>GSA released </a:t>
            </a:r>
            <a:r>
              <a:rPr lang="en-US" sz="2375" dirty="0">
                <a:hlinkClick r:id="rId3"/>
              </a:rPr>
              <a:t>the rule</a:t>
            </a:r>
            <a:r>
              <a:rPr lang="en-US" sz="2375" dirty="0"/>
              <a:t> on December 26,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375" dirty="0"/>
              <a:t>An amendment to the General Services Administration Acquisition Regulation (GSAR)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375" dirty="0"/>
              <a:t>Further limited to Federal Supply Schedules (including the VA-managed Schedules)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375" dirty="0"/>
              <a:t>Addresses only packaging, not other single-use plastic (SUP) products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375" dirty="0"/>
              <a:t>Goal of the rule is to incentivize, not mandate, SUP-free packaging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3D1FC-1358-71EB-A88B-E9DED385D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3155-1925-4343-BBEF-04BA3BE27E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87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777C9-5B90-6E12-5F37-4F5FC7F88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Rule: Major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58281-372E-7E3B-955A-C07EA3E85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Main Change: GSA will provide two icons within GSA Advantage! to identify (a) SUP-free brand packaging and (b) SUP-free shipping packaging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Encourages contractors to eliminate unnecessary packaging, limit the use of plastic packaging that has a high likelihood of not being reused, and “adopt SUP-free packaging to the maximum extent practicable”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Provides that Schedule users may focus GSA Advantage! searches on the SUP-free packaging icons to meet climate objectives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9D82F1-E3CF-EACA-B244-2D4CEC24E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3155-1925-4343-BBEF-04BA3BE27E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05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6314D-FECF-938B-F27E-6BFAD0314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Icon Example</a:t>
            </a:r>
          </a:p>
        </p:txBody>
      </p:sp>
      <p:pic>
        <p:nvPicPr>
          <p:cNvPr id="6" name="Content Placeholder 5" descr="A close-up of a folder&#10;&#10;Description automatically generated">
            <a:extLst>
              <a:ext uri="{FF2B5EF4-FFF2-40B4-BE49-F238E27FC236}">
                <a16:creationId xmlns:a16="http://schemas.microsoft.com/office/drawing/2014/main" id="{E162418A-BC73-E373-8F96-2C5CBB0F15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844" y="1392456"/>
            <a:ext cx="6492309" cy="407308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7FDFE-05DC-8F89-33FB-20B733786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3155-1925-4343-BBEF-04BA3BE27E44}" type="slidenum">
              <a:rPr lang="en-US" smtClean="0"/>
              <a:t>7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0242563-386C-9001-F767-7C794B41CA48}"/>
              </a:ext>
            </a:extLst>
          </p:cNvPr>
          <p:cNvSpPr/>
          <p:nvPr/>
        </p:nvSpPr>
        <p:spPr>
          <a:xfrm>
            <a:off x="5955957" y="3249827"/>
            <a:ext cx="3386196" cy="1285103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442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1DE92-B0B8-C8C5-0D5D-D096AA2FE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Rule: Technical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8ED89-114C-93C8-5022-FEED01718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At the contract level, contractors will identify if some or all of the supplies provided under the contract will be provided in SUP-free brand packaging or shipping packaging, and whether this is standard or must be requested by the ordering agency</a:t>
            </a:r>
          </a:p>
          <a:p>
            <a:r>
              <a:rPr lang="en-US" sz="2400" dirty="0"/>
              <a:t>Contractors will indicate in their submitted price list if a specific product has SUP-free packaging (in accordance with the MAS solicitation instructions), and whether this is available at a discount or a premium</a:t>
            </a:r>
          </a:p>
          <a:p>
            <a:r>
              <a:rPr lang="en-US" sz="2400" dirty="0"/>
              <a:t>Rule defines plastic, packaging, single-use plastic packaging and SUP-free packaging</a:t>
            </a:r>
          </a:p>
          <a:p>
            <a:r>
              <a:rPr lang="en-US" sz="2400" b="1" dirty="0"/>
              <a:t>Comments on the rule are due on February 26.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2B98B0-F605-49EE-8E1B-65CEC6B88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3155-1925-4343-BBEF-04BA3BE27E4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85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B7E87-4B5D-83BB-E484-A9DFA8CCA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Federal Sustainability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48315-81E0-121C-02D8-54A187DB4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Proposed/Planned Rules</a:t>
            </a:r>
          </a:p>
          <a:p>
            <a:pPr lvl="1"/>
            <a:r>
              <a:rPr lang="en-US" sz="2400" dirty="0"/>
              <a:t>“Disclosure of Greenhouse Gas Emissions and Climate-Related Financial Risk:” review of public comments still in progress</a:t>
            </a:r>
          </a:p>
          <a:p>
            <a:pPr lvl="1"/>
            <a:r>
              <a:rPr lang="en-US" sz="2400" dirty="0"/>
              <a:t>“Minimizing the Risk of Climate Change in Federal Acquisitions:” under review by OIRA, no proposed version yet available</a:t>
            </a:r>
          </a:p>
          <a:p>
            <a:pPr lvl="1"/>
            <a:r>
              <a:rPr lang="en-US" sz="2400" dirty="0"/>
              <a:t>“Sustainable Procurement:” final rule under review by OIRA</a:t>
            </a:r>
          </a:p>
          <a:p>
            <a:r>
              <a:rPr lang="en-US" sz="2400" dirty="0"/>
              <a:t>Legislation</a:t>
            </a:r>
          </a:p>
          <a:p>
            <a:pPr lvl="1"/>
            <a:r>
              <a:rPr lang="en-US" sz="2400" dirty="0"/>
              <a:t>Section 318 of the FY24 National Defense Authorization Act, “Prohibition on Required Disclosure by Department of Defense Contractors of Information Relating to Greenhouse Gas Emissions”</a:t>
            </a:r>
          </a:p>
          <a:p>
            <a:pPr lvl="1"/>
            <a:endParaRPr lang="en-US" sz="2400" dirty="0"/>
          </a:p>
          <a:p>
            <a:endParaRPr lang="en-US" sz="2775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BA2C1-9562-B4BF-C1F3-49DA87065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3155-1925-4343-BBEF-04BA3BE27E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80998"/>
      </p:ext>
    </p:extLst>
  </p:cSld>
  <p:clrMapOvr>
    <a:masterClrMapping/>
  </p:clrMapOvr>
</p:sld>
</file>

<file path=ppt/theme/theme1.xml><?xml version="1.0" encoding="utf-8"?>
<a:theme xmlns:a="http://schemas.openxmlformats.org/drawingml/2006/main" name="cgp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lide Template" id="{0C41681E-5C36-8246-820C-F4767EADA3AF}" vid="{937E53D7-B838-584C-B43D-D3B56618E49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B5634EB390FB479B372A4CEF71D5EA" ma:contentTypeVersion="20" ma:contentTypeDescription="Create a new document." ma:contentTypeScope="" ma:versionID="a2f79a175426fc2ebe91d8130f2a4bfc">
  <xsd:schema xmlns:xsd="http://www.w3.org/2001/XMLSchema" xmlns:xs="http://www.w3.org/2001/XMLSchema" xmlns:p="http://schemas.microsoft.com/office/2006/metadata/properties" xmlns:ns2="f6439bbe-5f69-489c-9027-c809fcc50868" xmlns:ns3="236ef46e-e3b7-46df-8f3c-b78cccef73f4" targetNamespace="http://schemas.microsoft.com/office/2006/metadata/properties" ma:root="true" ma:fieldsID="a904d3d02fca655a82391157c7d81d65" ns2:_="" ns3:_="">
    <xsd:import namespace="f6439bbe-5f69-489c-9027-c809fcc50868"/>
    <xsd:import namespace="236ef46e-e3b7-46df-8f3c-b78cccef73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39bbe-5f69-489c-9027-c809fcc508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e4d546c-0a29-4458-a7d3-d65ac783b9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6ef46e-e3b7-46df-8f3c-b78cccef73f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94f0e7c-c481-42a8-af44-718e80ff3d02}" ma:internalName="TaxCatchAll" ma:showField="CatchAllData" ma:web="236ef46e-e3b7-46df-8f3c-b78cccef73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439bbe-5f69-489c-9027-c809fcc50868">
      <Terms xmlns="http://schemas.microsoft.com/office/infopath/2007/PartnerControls"/>
    </lcf76f155ced4ddcb4097134ff3c332f>
    <TaxCatchAll xmlns="236ef46e-e3b7-46df-8f3c-b78cccef73f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F03ABA-4CA9-4316-B019-40A21D1FF6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439bbe-5f69-489c-9027-c809fcc50868"/>
    <ds:schemaRef ds:uri="236ef46e-e3b7-46df-8f3c-b78cccef73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A702D6-FAFE-4F81-928F-EE183AA2A4B5}">
  <ds:schemaRefs>
    <ds:schemaRef ds:uri="http://schemas.microsoft.com/office/2006/metadata/properties"/>
    <ds:schemaRef ds:uri="http://schemas.microsoft.com/office/infopath/2007/PartnerControls"/>
    <ds:schemaRef ds:uri="f6439bbe-5f69-489c-9027-c809fcc50868"/>
    <ds:schemaRef ds:uri="236ef46e-e3b7-46df-8f3c-b78cccef73f4"/>
  </ds:schemaRefs>
</ds:datastoreItem>
</file>

<file path=customXml/itemProps3.xml><?xml version="1.0" encoding="utf-8"?>
<ds:datastoreItem xmlns:ds="http://schemas.openxmlformats.org/officeDocument/2006/customXml" ds:itemID="{00A7A27C-EE69-4D6F-BDB4-01BF111D60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cgp-2023 (4)</Template>
  <TotalTime>7769</TotalTime>
  <Words>1892</Words>
  <Application>Microsoft Office PowerPoint</Application>
  <PresentationFormat>Widescreen</PresentationFormat>
  <Paragraphs>179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cgp theme</vt:lpstr>
      <vt:lpstr>Briefing: Reduction of Single-Use Plastic Packaging  February 13, 2024</vt:lpstr>
      <vt:lpstr>Agenda</vt:lpstr>
      <vt:lpstr>Background</vt:lpstr>
      <vt:lpstr>Background cont.</vt:lpstr>
      <vt:lpstr>The Proposed Rule</vt:lpstr>
      <vt:lpstr>The Rule: Major Changes</vt:lpstr>
      <vt:lpstr>Icon Example</vt:lpstr>
      <vt:lpstr>The Rule: Technical Details</vt:lpstr>
      <vt:lpstr>Major Federal Sustainability Updates</vt:lpstr>
      <vt:lpstr>2024 Green Committee Priorities</vt:lpstr>
      <vt:lpstr>Upcoming Events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Hanafin</dc:creator>
  <cp:lastModifiedBy>Ian Bell</cp:lastModifiedBy>
  <cp:revision>13</cp:revision>
  <cp:lastPrinted>2024-02-12T21:12:39Z</cp:lastPrinted>
  <dcterms:created xsi:type="dcterms:W3CDTF">2023-05-16T20:47:50Z</dcterms:created>
  <dcterms:modified xsi:type="dcterms:W3CDTF">2024-02-14T18:48:43Z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0x01010057B5634EB390FB479B372A4CEF71D5EA</vt:lpwstr>
  </property>
</Properties>
</file>