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FFE6939_754EE0E.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66" r:id="rId6"/>
  </p:sldMasterIdLst>
  <p:notesMasterIdLst>
    <p:notesMasterId r:id="rId32"/>
  </p:notesMasterIdLst>
  <p:sldIdLst>
    <p:sldId id="294" r:id="rId7"/>
    <p:sldId id="337" r:id="rId8"/>
    <p:sldId id="257" r:id="rId9"/>
    <p:sldId id="261" r:id="rId10"/>
    <p:sldId id="322" r:id="rId11"/>
    <p:sldId id="304" r:id="rId12"/>
    <p:sldId id="262" r:id="rId13"/>
    <p:sldId id="334" r:id="rId14"/>
    <p:sldId id="335" r:id="rId15"/>
    <p:sldId id="325" r:id="rId16"/>
    <p:sldId id="324" r:id="rId17"/>
    <p:sldId id="336" r:id="rId18"/>
    <p:sldId id="1178" r:id="rId19"/>
    <p:sldId id="1099" r:id="rId20"/>
    <p:sldId id="1093" r:id="rId21"/>
    <p:sldId id="1102" r:id="rId22"/>
    <p:sldId id="1100" r:id="rId23"/>
    <p:sldId id="281" r:id="rId24"/>
    <p:sldId id="1059" r:id="rId25"/>
    <p:sldId id="1063" r:id="rId26"/>
    <p:sldId id="2147379514" r:id="rId27"/>
    <p:sldId id="2147379513" r:id="rId28"/>
    <p:sldId id="2147379515" r:id="rId29"/>
    <p:sldId id="2147379512" r:id="rId30"/>
    <p:sldId id="26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480A7E-C586-3AF3-3C47-FCCF0E4E8FA9}" name="Pierce, Alison" initials="PA" userId="S::Pierce.Alison@epa.gov::fcfa5bd9-5e62-4a3a-8ce0-9c5a994109fa" providerId="AD"/>
  <p188:author id="{F1E1A2AB-D6BF-624C-EA99-422E993A5955}" name="Larkin, Jenna (she/her/hers)" initials="LJ(" userId="S::larkin.jenna@epa.gov::fdbd3449-2d24-48be-a54a-86464b7d8bd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A9EB9-2A2D-46B9-9E77-BE996E02F3D4}" v="129" dt="2024-07-03T15:42:26.993"/>
    <p1510:client id="{856515AC-E1C0-4EF2-ACA7-45AEA28B6C38}" v="1" dt="2024-07-03T14:11:23.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61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35"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8" Type="http://schemas.openxmlformats.org/officeDocument/2006/relationships/slide" Target="slides/slide2.xml"/></Relationships>
</file>

<file path=ppt/comments/modernComment_7FFE6939_754EE0E.xml><?xml version="1.0" encoding="utf-8"?>
<p188:cmLst xmlns:a="http://schemas.openxmlformats.org/drawingml/2006/main" xmlns:r="http://schemas.openxmlformats.org/officeDocument/2006/relationships" xmlns:p188="http://schemas.microsoft.com/office/powerpoint/2018/8/main">
  <p188:cm id="{AF7876E2-C0E6-451A-A5DF-85ED2130C6A8}" authorId="{67480A7E-C586-3AF3-3C47-FCCF0E4E8FA9}" created="2024-06-25T16:58:44.186">
    <pc:sldMkLst xmlns:pc="http://schemas.microsoft.com/office/powerpoint/2013/main/command">
      <pc:docMk/>
      <pc:sldMk cId="123006478" sldId="2147379513"/>
    </pc:sldMkLst>
    <p188:replyLst>
      <p188:reply id="{B04D0A33-04F2-4112-B697-CC466204DA42}" authorId="{F1E1A2AB-D6BF-624C-EA99-422E993A5955}" created="2024-06-25T17:40:57.385">
        <p188:txBody>
          <a:bodyPr/>
          <a:lstStyle/>
          <a:p>
            <a:r>
              <a:rPr lang="en-US"/>
              <a:t>1) deleted the safer choice text. Thank you for catching!
2) the font size looks normal to me in the notes but I intend to transfer my talking points into a separate word document for the webinar and then will delete from the PowerPoint presentation.</a:t>
            </a:r>
          </a:p>
        </p188:txBody>
      </p188:reply>
      <p188:reply id="{855325BD-E8AF-42E8-8A7C-AD34F95DDF01}" authorId="{67480A7E-C586-3AF3-3C47-FCCF0E4E8FA9}" created="2024-06-25T20:09:13.134">
        <p188:txBody>
          <a:bodyPr/>
          <a:lstStyle/>
          <a:p>
            <a:r>
              <a:rPr lang="en-US"/>
              <a:t>Perfect - thanks!</a:t>
            </a:r>
          </a:p>
        </p188:txBody>
      </p188:reply>
    </p188:replyLst>
    <p188:txBody>
      <a:bodyPr/>
      <a:lstStyle/>
      <a:p>
        <a:r>
          <a:rPr lang="en-US"/>
          <a:t>Two flags:
1) On the footer/lower banner of this slide, this says both Safer Choice and DfE programs and EPP Purchasing programs - overlapping, and in different color fonts.  I'd fix.
2) There is something odd going on with font sizing in the notes section of this slide.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9D8A25-CA56-49A3-B476-4CE135246B8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8DA9C9A9-0877-4CDB-9C21-9B54D26E3FA7}">
      <dgm:prSet phldrT="[Text]"/>
      <dgm:spPr/>
      <dgm:t>
        <a:bodyPr/>
        <a:lstStyle/>
        <a:p>
          <a:r>
            <a:rPr lang="en-US"/>
            <a:t>Executive Order 14057</a:t>
          </a:r>
        </a:p>
      </dgm:t>
    </dgm:pt>
    <dgm:pt modelId="{107F6253-AE02-40A3-9D42-73461A420E3B}" type="parTrans" cxnId="{A41705F6-683E-4084-BA9E-0D42F5A373E1}">
      <dgm:prSet/>
      <dgm:spPr/>
      <dgm:t>
        <a:bodyPr/>
        <a:lstStyle/>
        <a:p>
          <a:endParaRPr lang="en-US"/>
        </a:p>
      </dgm:t>
    </dgm:pt>
    <dgm:pt modelId="{E45CA843-010A-4BA0-857B-4CA9E35D6366}" type="sibTrans" cxnId="{A41705F6-683E-4084-BA9E-0D42F5A373E1}">
      <dgm:prSet/>
      <dgm:spPr/>
      <dgm:t>
        <a:bodyPr/>
        <a:lstStyle/>
        <a:p>
          <a:endParaRPr lang="en-US"/>
        </a:p>
      </dgm:t>
    </dgm:pt>
    <dgm:pt modelId="{B40CC50B-8655-4C29-9267-8E21F11DC119}">
      <dgm:prSet phldrT="[Text]"/>
      <dgm:spPr/>
      <dgm:t>
        <a:bodyPr/>
        <a:lstStyle/>
        <a:p>
          <a:r>
            <a:rPr lang="en-US"/>
            <a:t>Memorandum M-22-06</a:t>
          </a:r>
        </a:p>
      </dgm:t>
    </dgm:pt>
    <dgm:pt modelId="{D6C7A59B-E0DD-41E5-A29E-E94AFD9BC877}" type="parTrans" cxnId="{76350126-A003-4C4C-A665-DE253543ACC4}">
      <dgm:prSet/>
      <dgm:spPr/>
      <dgm:t>
        <a:bodyPr/>
        <a:lstStyle/>
        <a:p>
          <a:endParaRPr lang="en-US"/>
        </a:p>
      </dgm:t>
    </dgm:pt>
    <dgm:pt modelId="{3BA872D9-E7BE-44F2-956A-D64A696E2497}" type="sibTrans" cxnId="{76350126-A003-4C4C-A665-DE253543ACC4}">
      <dgm:prSet/>
      <dgm:spPr/>
      <dgm:t>
        <a:bodyPr/>
        <a:lstStyle/>
        <a:p>
          <a:endParaRPr lang="en-US"/>
        </a:p>
      </dgm:t>
    </dgm:pt>
    <dgm:pt modelId="{84D00CB1-B864-48C0-ACB8-424B169F362E}">
      <dgm:prSet phldrT="[Text]" custT="1"/>
      <dgm:spPr/>
      <dgm:t>
        <a:bodyPr/>
        <a:lstStyle/>
        <a:p>
          <a:pPr>
            <a:buFontTx/>
            <a:buNone/>
          </a:pPr>
          <a:r>
            <a:rPr lang="en-US" sz="800"/>
            <a:t> </a:t>
          </a:r>
          <a:r>
            <a:rPr lang="en-US" sz="1600"/>
            <a:t>Guidance on Purchasing Sustainable Products and Services</a:t>
          </a:r>
          <a:endParaRPr lang="en-US" sz="800"/>
        </a:p>
      </dgm:t>
    </dgm:pt>
    <dgm:pt modelId="{F3F8FA3E-B18D-4A08-9047-40716D462B58}" type="parTrans" cxnId="{4B4AB63A-398E-4EB0-B87C-C4AEE64A00CA}">
      <dgm:prSet/>
      <dgm:spPr/>
      <dgm:t>
        <a:bodyPr/>
        <a:lstStyle/>
        <a:p>
          <a:endParaRPr lang="en-US"/>
        </a:p>
      </dgm:t>
    </dgm:pt>
    <dgm:pt modelId="{26865581-0605-479F-8927-C44B9F8877F5}" type="sibTrans" cxnId="{4B4AB63A-398E-4EB0-B87C-C4AEE64A00CA}">
      <dgm:prSet/>
      <dgm:spPr/>
      <dgm:t>
        <a:bodyPr/>
        <a:lstStyle/>
        <a:p>
          <a:endParaRPr lang="en-US"/>
        </a:p>
      </dgm:t>
    </dgm:pt>
    <dgm:pt modelId="{1846E014-F7CB-45B9-9561-FC0CAFDC56DC}">
      <dgm:prSet phldrT="[Text]"/>
      <dgm:spPr/>
      <dgm:t>
        <a:bodyPr/>
        <a:lstStyle/>
        <a:p>
          <a:r>
            <a:rPr lang="en-US"/>
            <a:t>FAR Case 2022-006</a:t>
          </a:r>
        </a:p>
      </dgm:t>
    </dgm:pt>
    <dgm:pt modelId="{597041C0-3201-4BE6-9B87-92FA058B2DEE}" type="parTrans" cxnId="{FCF13032-E538-418E-99A0-3829FCFD2B6F}">
      <dgm:prSet/>
      <dgm:spPr/>
      <dgm:t>
        <a:bodyPr/>
        <a:lstStyle/>
        <a:p>
          <a:endParaRPr lang="en-US"/>
        </a:p>
      </dgm:t>
    </dgm:pt>
    <dgm:pt modelId="{8F05976D-3B7C-4942-8BC2-CC3FC9998F7D}" type="sibTrans" cxnId="{FCF13032-E538-418E-99A0-3829FCFD2B6F}">
      <dgm:prSet/>
      <dgm:spPr/>
      <dgm:t>
        <a:bodyPr/>
        <a:lstStyle/>
        <a:p>
          <a:endParaRPr lang="en-US"/>
        </a:p>
      </dgm:t>
    </dgm:pt>
    <dgm:pt modelId="{299A0339-643F-4731-8C83-415451F22147}">
      <dgm:prSet phldrT="[Text]" custT="1"/>
      <dgm:spPr/>
      <dgm:t>
        <a:bodyPr anchor="ctr"/>
        <a:lstStyle/>
        <a:p>
          <a:pPr marL="182880" algn="l">
            <a:buFont typeface="Wingdings" panose="05000000000000000000" pitchFamily="2" charset="2"/>
            <a:buChar char="Ø"/>
          </a:pPr>
          <a:r>
            <a:rPr lang="en-US" sz="1600"/>
            <a:t>Proposed Aug. 2023</a:t>
          </a:r>
        </a:p>
      </dgm:t>
    </dgm:pt>
    <dgm:pt modelId="{8D533C3E-D54C-40F3-BF1F-92CD05CC599C}" type="parTrans" cxnId="{A198023D-BECC-4F59-9D52-B60C7ACFC7EF}">
      <dgm:prSet/>
      <dgm:spPr/>
      <dgm:t>
        <a:bodyPr/>
        <a:lstStyle/>
        <a:p>
          <a:endParaRPr lang="en-US"/>
        </a:p>
      </dgm:t>
    </dgm:pt>
    <dgm:pt modelId="{8E9B506F-E6BC-45D6-9DBC-744096B7A76C}" type="sibTrans" cxnId="{A198023D-BECC-4F59-9D52-B60C7ACFC7EF}">
      <dgm:prSet/>
      <dgm:spPr/>
      <dgm:t>
        <a:bodyPr/>
        <a:lstStyle/>
        <a:p>
          <a:endParaRPr lang="en-US"/>
        </a:p>
      </dgm:t>
    </dgm:pt>
    <dgm:pt modelId="{6FE7B665-9644-4144-AF7F-C527F4EB0B61}">
      <dgm:prSet phldrT="[Text]" custT="1"/>
      <dgm:spPr/>
      <dgm:t>
        <a:bodyPr anchor="ctr"/>
        <a:lstStyle/>
        <a:p>
          <a:pPr marL="171450"/>
          <a:endParaRPr lang="en-US" sz="1600"/>
        </a:p>
      </dgm:t>
    </dgm:pt>
    <dgm:pt modelId="{DA7DD7B1-9E06-4AF4-8669-0D3FFF9A999B}" type="parTrans" cxnId="{16BB9445-1CDF-4BE1-9B55-EA0EC6E7B8A7}">
      <dgm:prSet/>
      <dgm:spPr/>
      <dgm:t>
        <a:bodyPr/>
        <a:lstStyle/>
        <a:p>
          <a:endParaRPr lang="en-US"/>
        </a:p>
      </dgm:t>
    </dgm:pt>
    <dgm:pt modelId="{349DE337-237F-4CB8-BB8F-7A669E6651AA}" type="sibTrans" cxnId="{16BB9445-1CDF-4BE1-9B55-EA0EC6E7B8A7}">
      <dgm:prSet/>
      <dgm:spPr/>
      <dgm:t>
        <a:bodyPr/>
        <a:lstStyle/>
        <a:p>
          <a:endParaRPr lang="en-US"/>
        </a:p>
      </dgm:t>
    </dgm:pt>
    <dgm:pt modelId="{D22548C9-07DC-4BBE-8004-AF5976B99102}">
      <dgm:prSet phldrT="[Text]" custT="1"/>
      <dgm:spPr/>
      <dgm:t>
        <a:bodyPr anchor="ctr"/>
        <a:lstStyle/>
        <a:p>
          <a:pPr marL="0">
            <a:buFontTx/>
            <a:buNone/>
          </a:pPr>
          <a:r>
            <a:rPr lang="en-US" sz="1600"/>
            <a:t>Catalyzing Clean Energy Industries and Jobs Through Federal Sustainability</a:t>
          </a:r>
        </a:p>
      </dgm:t>
    </dgm:pt>
    <dgm:pt modelId="{947599DE-EB15-4757-9FDE-B9E45E844A96}" type="parTrans" cxnId="{B17DB0D3-304D-4986-A66D-6CD59673E4E3}">
      <dgm:prSet/>
      <dgm:spPr/>
      <dgm:t>
        <a:bodyPr/>
        <a:lstStyle/>
        <a:p>
          <a:endParaRPr lang="en-US"/>
        </a:p>
      </dgm:t>
    </dgm:pt>
    <dgm:pt modelId="{6EC95F6B-C0B9-48EB-839C-3FABBD116346}" type="sibTrans" cxnId="{B17DB0D3-304D-4986-A66D-6CD59673E4E3}">
      <dgm:prSet/>
      <dgm:spPr/>
      <dgm:t>
        <a:bodyPr/>
        <a:lstStyle/>
        <a:p>
          <a:endParaRPr lang="en-US"/>
        </a:p>
      </dgm:t>
    </dgm:pt>
    <dgm:pt modelId="{F5F8CE96-BAFE-4258-BE9A-C0E995C3F9BB}">
      <dgm:prSet phldrT="[Text]" custT="1"/>
      <dgm:spPr/>
      <dgm:t>
        <a:bodyPr anchor="ctr"/>
        <a:lstStyle/>
        <a:p>
          <a:pPr marL="0">
            <a:buFontTx/>
            <a:buNone/>
          </a:pPr>
          <a:endParaRPr lang="en-US" sz="1600"/>
        </a:p>
      </dgm:t>
    </dgm:pt>
    <dgm:pt modelId="{BBF7EBF1-12CE-42DB-AEC4-7C826C9FE323}" type="parTrans" cxnId="{75618EB9-FCC3-4096-B728-13A836E13751}">
      <dgm:prSet/>
      <dgm:spPr/>
      <dgm:t>
        <a:bodyPr/>
        <a:lstStyle/>
        <a:p>
          <a:endParaRPr lang="en-US"/>
        </a:p>
      </dgm:t>
    </dgm:pt>
    <dgm:pt modelId="{AD1BA27B-DCA1-4D70-9E1B-C1C0A67A00D8}" type="sibTrans" cxnId="{75618EB9-FCC3-4096-B728-13A836E13751}">
      <dgm:prSet/>
      <dgm:spPr/>
      <dgm:t>
        <a:bodyPr/>
        <a:lstStyle/>
        <a:p>
          <a:endParaRPr lang="en-US"/>
        </a:p>
      </dgm:t>
    </dgm:pt>
    <dgm:pt modelId="{6FBABC85-A7C2-49C2-87CE-67A4332BB5C8}">
      <dgm:prSet phldrT="[Text]" custT="1"/>
      <dgm:spPr/>
      <dgm:t>
        <a:bodyPr anchor="ctr"/>
        <a:lstStyle/>
        <a:p>
          <a:pPr marL="0" algn="l">
            <a:buFontTx/>
            <a:buNone/>
          </a:pPr>
          <a:endParaRPr lang="en-US" sz="1600"/>
        </a:p>
      </dgm:t>
    </dgm:pt>
    <dgm:pt modelId="{2038F5E3-62E4-4DBB-8508-0858904576A4}" type="parTrans" cxnId="{68C08AF2-FC34-4144-8535-4E53D52B678B}">
      <dgm:prSet/>
      <dgm:spPr/>
      <dgm:t>
        <a:bodyPr/>
        <a:lstStyle/>
        <a:p>
          <a:endParaRPr lang="en-US"/>
        </a:p>
      </dgm:t>
    </dgm:pt>
    <dgm:pt modelId="{72BCEBE4-B0B2-4366-823A-20196901966F}" type="sibTrans" cxnId="{68C08AF2-FC34-4144-8535-4E53D52B678B}">
      <dgm:prSet/>
      <dgm:spPr/>
      <dgm:t>
        <a:bodyPr/>
        <a:lstStyle/>
        <a:p>
          <a:endParaRPr lang="en-US"/>
        </a:p>
      </dgm:t>
    </dgm:pt>
    <dgm:pt modelId="{97D811B0-613B-46E7-B2C5-A325651CA2C4}">
      <dgm:prSet phldrT="[Text]" custT="1"/>
      <dgm:spPr/>
      <dgm:t>
        <a:bodyPr anchor="ctr"/>
        <a:lstStyle/>
        <a:p>
          <a:pPr marL="0" algn="l">
            <a:buFontTx/>
            <a:buNone/>
          </a:pPr>
          <a:endParaRPr lang="en-US" sz="1600"/>
        </a:p>
      </dgm:t>
    </dgm:pt>
    <dgm:pt modelId="{72CCA802-06EF-437C-A564-4EB6293206E1}" type="parTrans" cxnId="{8D9DD14B-571E-4E8A-B158-D5DE4A59A229}">
      <dgm:prSet/>
      <dgm:spPr/>
      <dgm:t>
        <a:bodyPr/>
        <a:lstStyle/>
        <a:p>
          <a:endParaRPr lang="en-US"/>
        </a:p>
      </dgm:t>
    </dgm:pt>
    <dgm:pt modelId="{D89B1D7A-B51F-4A19-ADDA-353AEF597360}" type="sibTrans" cxnId="{8D9DD14B-571E-4E8A-B158-D5DE4A59A229}">
      <dgm:prSet/>
      <dgm:spPr/>
      <dgm:t>
        <a:bodyPr/>
        <a:lstStyle/>
        <a:p>
          <a:endParaRPr lang="en-US"/>
        </a:p>
      </dgm:t>
    </dgm:pt>
    <dgm:pt modelId="{25CB9440-81C8-4FFF-836C-7F30839B8B0F}">
      <dgm:prSet phldrT="[Text]" custT="1"/>
      <dgm:spPr/>
      <dgm:t>
        <a:bodyPr anchor="ctr"/>
        <a:lstStyle/>
        <a:p>
          <a:pPr marL="182880" algn="l">
            <a:buFont typeface="Wingdings" panose="05000000000000000000" pitchFamily="2" charset="2"/>
            <a:buChar char="Ø"/>
          </a:pPr>
          <a:r>
            <a:rPr lang="en-US" sz="1600"/>
            <a:t>Issued April, 2024</a:t>
          </a:r>
        </a:p>
      </dgm:t>
    </dgm:pt>
    <dgm:pt modelId="{B9EA52A7-8202-4D66-815D-94BA1F4185F8}" type="parTrans" cxnId="{8F5DAD90-D6C9-43E1-BDB9-2CE086EF69BD}">
      <dgm:prSet/>
      <dgm:spPr/>
      <dgm:t>
        <a:bodyPr/>
        <a:lstStyle/>
        <a:p>
          <a:endParaRPr lang="en-US"/>
        </a:p>
      </dgm:t>
    </dgm:pt>
    <dgm:pt modelId="{8A82CCD1-9DD3-49E1-9CD7-609D558B2759}" type="sibTrans" cxnId="{8F5DAD90-D6C9-43E1-BDB9-2CE086EF69BD}">
      <dgm:prSet/>
      <dgm:spPr/>
      <dgm:t>
        <a:bodyPr/>
        <a:lstStyle/>
        <a:p>
          <a:endParaRPr lang="en-US"/>
        </a:p>
      </dgm:t>
    </dgm:pt>
    <dgm:pt modelId="{3EF8AC9B-9B51-46F3-A0C7-88C1BF5BED77}">
      <dgm:prSet phldrT="[Text]" custT="1"/>
      <dgm:spPr/>
      <dgm:t>
        <a:bodyPr anchor="ctr"/>
        <a:lstStyle/>
        <a:p>
          <a:pPr marL="182880" algn="l">
            <a:buFont typeface="Wingdings" panose="05000000000000000000" pitchFamily="2" charset="2"/>
            <a:buChar char="Ø"/>
          </a:pPr>
          <a:r>
            <a:rPr lang="en-US" sz="1600"/>
            <a:t>Effective May 22, 2024</a:t>
          </a:r>
        </a:p>
      </dgm:t>
    </dgm:pt>
    <dgm:pt modelId="{DD2864D8-50E9-4245-9C4D-E7422EBDA468}" type="parTrans" cxnId="{39C339D7-5FB4-4B2D-B41E-DC1B7148D19D}">
      <dgm:prSet/>
      <dgm:spPr/>
      <dgm:t>
        <a:bodyPr/>
        <a:lstStyle/>
        <a:p>
          <a:endParaRPr lang="en-US"/>
        </a:p>
      </dgm:t>
    </dgm:pt>
    <dgm:pt modelId="{CB5B2959-41FE-4AD4-9B24-61901CA24F7A}" type="sibTrans" cxnId="{39C339D7-5FB4-4B2D-B41E-DC1B7148D19D}">
      <dgm:prSet/>
      <dgm:spPr/>
      <dgm:t>
        <a:bodyPr/>
        <a:lstStyle/>
        <a:p>
          <a:endParaRPr lang="en-US"/>
        </a:p>
      </dgm:t>
    </dgm:pt>
    <dgm:pt modelId="{C720804A-BA36-4D55-AC12-2AAE07F16A95}" type="pres">
      <dgm:prSet presAssocID="{819D8A25-CA56-49A3-B476-4CE135246B88}" presName="Name0" presStyleCnt="0">
        <dgm:presLayoutVars>
          <dgm:dir/>
          <dgm:animLvl val="lvl"/>
          <dgm:resizeHandles val="exact"/>
        </dgm:presLayoutVars>
      </dgm:prSet>
      <dgm:spPr/>
    </dgm:pt>
    <dgm:pt modelId="{98BF7DF5-19EC-4E9B-BCF0-B75CE30F1FE8}" type="pres">
      <dgm:prSet presAssocID="{819D8A25-CA56-49A3-B476-4CE135246B88}" presName="tSp" presStyleCnt="0"/>
      <dgm:spPr/>
    </dgm:pt>
    <dgm:pt modelId="{FF0B4229-CC3C-415F-B3B8-1E5EF262D359}" type="pres">
      <dgm:prSet presAssocID="{819D8A25-CA56-49A3-B476-4CE135246B88}" presName="bSp" presStyleCnt="0"/>
      <dgm:spPr/>
    </dgm:pt>
    <dgm:pt modelId="{D97E9FA5-826A-49FC-9637-10BBE1CA0E20}" type="pres">
      <dgm:prSet presAssocID="{819D8A25-CA56-49A3-B476-4CE135246B88}" presName="process" presStyleCnt="0"/>
      <dgm:spPr/>
    </dgm:pt>
    <dgm:pt modelId="{055A88E9-B41E-4F22-A715-33D34C80E30E}" type="pres">
      <dgm:prSet presAssocID="{8DA9C9A9-0877-4CDB-9C21-9B54D26E3FA7}" presName="composite1" presStyleCnt="0"/>
      <dgm:spPr/>
    </dgm:pt>
    <dgm:pt modelId="{BD53AB44-5EB1-4687-B281-E5BEF095C54F}" type="pres">
      <dgm:prSet presAssocID="{8DA9C9A9-0877-4CDB-9C21-9B54D26E3FA7}" presName="dummyNode1" presStyleLbl="node1" presStyleIdx="0" presStyleCnt="3"/>
      <dgm:spPr/>
    </dgm:pt>
    <dgm:pt modelId="{AB0D54B2-BC34-47EB-A3ED-20C1BB1F7107}" type="pres">
      <dgm:prSet presAssocID="{8DA9C9A9-0877-4CDB-9C21-9B54D26E3FA7}" presName="childNode1" presStyleLbl="bgAcc1" presStyleIdx="0" presStyleCnt="3">
        <dgm:presLayoutVars>
          <dgm:bulletEnabled val="1"/>
        </dgm:presLayoutVars>
      </dgm:prSet>
      <dgm:spPr/>
    </dgm:pt>
    <dgm:pt modelId="{0111ABD8-B0AE-4B45-A9FF-9D040180FC3A}" type="pres">
      <dgm:prSet presAssocID="{8DA9C9A9-0877-4CDB-9C21-9B54D26E3FA7}" presName="childNode1tx" presStyleLbl="bgAcc1" presStyleIdx="0" presStyleCnt="3">
        <dgm:presLayoutVars>
          <dgm:bulletEnabled val="1"/>
        </dgm:presLayoutVars>
      </dgm:prSet>
      <dgm:spPr/>
    </dgm:pt>
    <dgm:pt modelId="{3D65E21D-F047-4B51-BDC8-79DE2772FE72}" type="pres">
      <dgm:prSet presAssocID="{8DA9C9A9-0877-4CDB-9C21-9B54D26E3FA7}" presName="parentNode1" presStyleLbl="node1" presStyleIdx="0" presStyleCnt="3" custScaleX="104632" custScaleY="63559">
        <dgm:presLayoutVars>
          <dgm:chMax val="1"/>
          <dgm:bulletEnabled val="1"/>
        </dgm:presLayoutVars>
      </dgm:prSet>
      <dgm:spPr/>
    </dgm:pt>
    <dgm:pt modelId="{466CED6F-B60E-42DA-B8C6-563F90956A93}" type="pres">
      <dgm:prSet presAssocID="{8DA9C9A9-0877-4CDB-9C21-9B54D26E3FA7}" presName="connSite1" presStyleCnt="0"/>
      <dgm:spPr/>
    </dgm:pt>
    <dgm:pt modelId="{6ADA7A8B-ECF5-4744-8481-ACF303486FAF}" type="pres">
      <dgm:prSet presAssocID="{E45CA843-010A-4BA0-857B-4CA9E35D6366}" presName="Name9" presStyleLbl="sibTrans2D1" presStyleIdx="0" presStyleCnt="2"/>
      <dgm:spPr/>
    </dgm:pt>
    <dgm:pt modelId="{8DFA4993-3810-4DEE-AAD3-B037FFB52224}" type="pres">
      <dgm:prSet presAssocID="{B40CC50B-8655-4C29-9267-8E21F11DC119}" presName="composite2" presStyleCnt="0"/>
      <dgm:spPr/>
    </dgm:pt>
    <dgm:pt modelId="{13FDA334-74A3-49C4-818C-E6752DD8A742}" type="pres">
      <dgm:prSet presAssocID="{B40CC50B-8655-4C29-9267-8E21F11DC119}" presName="dummyNode2" presStyleLbl="node1" presStyleIdx="0" presStyleCnt="3"/>
      <dgm:spPr/>
    </dgm:pt>
    <dgm:pt modelId="{9C12A168-043F-46DC-A6F0-6EACA776C8F3}" type="pres">
      <dgm:prSet presAssocID="{B40CC50B-8655-4C29-9267-8E21F11DC119}" presName="childNode2" presStyleLbl="bgAcc1" presStyleIdx="1" presStyleCnt="3">
        <dgm:presLayoutVars>
          <dgm:bulletEnabled val="1"/>
        </dgm:presLayoutVars>
      </dgm:prSet>
      <dgm:spPr/>
    </dgm:pt>
    <dgm:pt modelId="{3A981FB2-DB57-4EA8-A1DD-063CD6EB50D4}" type="pres">
      <dgm:prSet presAssocID="{B40CC50B-8655-4C29-9267-8E21F11DC119}" presName="childNode2tx" presStyleLbl="bgAcc1" presStyleIdx="1" presStyleCnt="3">
        <dgm:presLayoutVars>
          <dgm:bulletEnabled val="1"/>
        </dgm:presLayoutVars>
      </dgm:prSet>
      <dgm:spPr/>
    </dgm:pt>
    <dgm:pt modelId="{18019041-D262-450C-A686-1E9E92C26DF1}" type="pres">
      <dgm:prSet presAssocID="{B40CC50B-8655-4C29-9267-8E21F11DC119}" presName="parentNode2" presStyleLbl="node1" presStyleIdx="1" presStyleCnt="3" custScaleX="119725" custScaleY="69715">
        <dgm:presLayoutVars>
          <dgm:chMax val="0"/>
          <dgm:bulletEnabled val="1"/>
        </dgm:presLayoutVars>
      </dgm:prSet>
      <dgm:spPr/>
    </dgm:pt>
    <dgm:pt modelId="{A416174E-283B-447D-89E1-FEF40CA320F6}" type="pres">
      <dgm:prSet presAssocID="{B40CC50B-8655-4C29-9267-8E21F11DC119}" presName="connSite2" presStyleCnt="0"/>
      <dgm:spPr/>
    </dgm:pt>
    <dgm:pt modelId="{B4AB693F-3347-40D2-ABF8-D39D9A95E0A2}" type="pres">
      <dgm:prSet presAssocID="{3BA872D9-E7BE-44F2-956A-D64A696E2497}" presName="Name18" presStyleLbl="sibTrans2D1" presStyleIdx="1" presStyleCnt="2"/>
      <dgm:spPr/>
    </dgm:pt>
    <dgm:pt modelId="{D17FD4B8-2103-42D0-89E8-6FB2B5B9ACBB}" type="pres">
      <dgm:prSet presAssocID="{1846E014-F7CB-45B9-9561-FC0CAFDC56DC}" presName="composite1" presStyleCnt="0"/>
      <dgm:spPr/>
    </dgm:pt>
    <dgm:pt modelId="{AB2BC16D-DC99-4596-AC1B-C4626E5AE93D}" type="pres">
      <dgm:prSet presAssocID="{1846E014-F7CB-45B9-9561-FC0CAFDC56DC}" presName="dummyNode1" presStyleLbl="node1" presStyleIdx="1" presStyleCnt="3"/>
      <dgm:spPr/>
    </dgm:pt>
    <dgm:pt modelId="{EAC29097-0737-444E-8980-7C987FC74BB4}" type="pres">
      <dgm:prSet presAssocID="{1846E014-F7CB-45B9-9561-FC0CAFDC56DC}" presName="childNode1" presStyleLbl="bgAcc1" presStyleIdx="2" presStyleCnt="3">
        <dgm:presLayoutVars>
          <dgm:bulletEnabled val="1"/>
        </dgm:presLayoutVars>
      </dgm:prSet>
      <dgm:spPr/>
    </dgm:pt>
    <dgm:pt modelId="{78FFC0C3-C1F4-4622-832E-21026052E355}" type="pres">
      <dgm:prSet presAssocID="{1846E014-F7CB-45B9-9561-FC0CAFDC56DC}" presName="childNode1tx" presStyleLbl="bgAcc1" presStyleIdx="2" presStyleCnt="3">
        <dgm:presLayoutVars>
          <dgm:bulletEnabled val="1"/>
        </dgm:presLayoutVars>
      </dgm:prSet>
      <dgm:spPr/>
    </dgm:pt>
    <dgm:pt modelId="{1C00C424-8C77-446A-96B2-3D511257D386}" type="pres">
      <dgm:prSet presAssocID="{1846E014-F7CB-45B9-9561-FC0CAFDC56DC}" presName="parentNode1" presStyleLbl="node1" presStyleIdx="2" presStyleCnt="3" custScaleY="53271">
        <dgm:presLayoutVars>
          <dgm:chMax val="1"/>
          <dgm:bulletEnabled val="1"/>
        </dgm:presLayoutVars>
      </dgm:prSet>
      <dgm:spPr/>
    </dgm:pt>
    <dgm:pt modelId="{02ECA487-C351-48E6-8352-31D25FC3A7CF}" type="pres">
      <dgm:prSet presAssocID="{1846E014-F7CB-45B9-9561-FC0CAFDC56DC}" presName="connSite1" presStyleCnt="0"/>
      <dgm:spPr/>
    </dgm:pt>
  </dgm:ptLst>
  <dgm:cxnLst>
    <dgm:cxn modelId="{98A71A00-071A-462A-84E1-8E6DC8DF6AB0}" type="presOf" srcId="{3BA872D9-E7BE-44F2-956A-D64A696E2497}" destId="{B4AB693F-3347-40D2-ABF8-D39D9A95E0A2}" srcOrd="0" destOrd="0" presId="urn:microsoft.com/office/officeart/2005/8/layout/hProcess4"/>
    <dgm:cxn modelId="{898AB519-8A8A-430E-9FC6-E8095F6237EE}" type="presOf" srcId="{299A0339-643F-4731-8C83-415451F22147}" destId="{EAC29097-0737-444E-8980-7C987FC74BB4}" srcOrd="0" destOrd="2" presId="urn:microsoft.com/office/officeart/2005/8/layout/hProcess4"/>
    <dgm:cxn modelId="{12DE7C1C-7F24-43F5-AB2B-821166199E40}" type="presOf" srcId="{8DA9C9A9-0877-4CDB-9C21-9B54D26E3FA7}" destId="{3D65E21D-F047-4B51-BDC8-79DE2772FE72}" srcOrd="0" destOrd="0" presId="urn:microsoft.com/office/officeart/2005/8/layout/hProcess4"/>
    <dgm:cxn modelId="{76350126-A003-4C4C-A665-DE253543ACC4}" srcId="{819D8A25-CA56-49A3-B476-4CE135246B88}" destId="{B40CC50B-8655-4C29-9267-8E21F11DC119}" srcOrd="1" destOrd="0" parTransId="{D6C7A59B-E0DD-41E5-A29E-E94AFD9BC877}" sibTransId="{3BA872D9-E7BE-44F2-956A-D64A696E2497}"/>
    <dgm:cxn modelId="{FCF13032-E538-418E-99A0-3829FCFD2B6F}" srcId="{819D8A25-CA56-49A3-B476-4CE135246B88}" destId="{1846E014-F7CB-45B9-9561-FC0CAFDC56DC}" srcOrd="2" destOrd="0" parTransId="{597041C0-3201-4BE6-9B87-92FA058B2DEE}" sibTransId="{8F05976D-3B7C-4942-8BC2-CC3FC9998F7D}"/>
    <dgm:cxn modelId="{CF255539-0CD3-4F2A-85D9-E067356B27C8}" type="presOf" srcId="{F5F8CE96-BAFE-4258-BE9A-C0E995C3F9BB}" destId="{AB0D54B2-BC34-47EB-A3ED-20C1BB1F7107}" srcOrd="0" destOrd="1" presId="urn:microsoft.com/office/officeart/2005/8/layout/hProcess4"/>
    <dgm:cxn modelId="{2EAB323A-D784-433A-89E7-4742104146FD}" type="presOf" srcId="{6FBABC85-A7C2-49C2-87CE-67A4332BB5C8}" destId="{EAC29097-0737-444E-8980-7C987FC74BB4}" srcOrd="0" destOrd="0" presId="urn:microsoft.com/office/officeart/2005/8/layout/hProcess4"/>
    <dgm:cxn modelId="{4B4AB63A-398E-4EB0-B87C-C4AEE64A00CA}" srcId="{B40CC50B-8655-4C29-9267-8E21F11DC119}" destId="{84D00CB1-B864-48C0-ACB8-424B169F362E}" srcOrd="0" destOrd="0" parTransId="{F3F8FA3E-B18D-4A08-9047-40716D462B58}" sibTransId="{26865581-0605-479F-8927-C44B9F8877F5}"/>
    <dgm:cxn modelId="{A198023D-BECC-4F59-9D52-B60C7ACFC7EF}" srcId="{1846E014-F7CB-45B9-9561-FC0CAFDC56DC}" destId="{299A0339-643F-4731-8C83-415451F22147}" srcOrd="2" destOrd="0" parTransId="{8D533C3E-D54C-40F3-BF1F-92CD05CC599C}" sibTransId="{8E9B506F-E6BC-45D6-9DBC-744096B7A76C}"/>
    <dgm:cxn modelId="{4AC4BA44-2ABA-4C6D-99B8-0B5DA5ACA46C}" type="presOf" srcId="{84D00CB1-B864-48C0-ACB8-424B169F362E}" destId="{3A981FB2-DB57-4EA8-A1DD-063CD6EB50D4}" srcOrd="1" destOrd="0" presId="urn:microsoft.com/office/officeart/2005/8/layout/hProcess4"/>
    <dgm:cxn modelId="{16BB9445-1CDF-4BE1-9B55-EA0EC6E7B8A7}" srcId="{8DA9C9A9-0877-4CDB-9C21-9B54D26E3FA7}" destId="{6FE7B665-9644-4144-AF7F-C527F4EB0B61}" srcOrd="0" destOrd="0" parTransId="{DA7DD7B1-9E06-4AF4-8669-0D3FFF9A999B}" sibTransId="{349DE337-237F-4CB8-BB8F-7A669E6651AA}"/>
    <dgm:cxn modelId="{05DB6A69-5A24-43BD-8BCD-392E65E11525}" type="presOf" srcId="{84D00CB1-B864-48C0-ACB8-424B169F362E}" destId="{9C12A168-043F-46DC-A6F0-6EACA776C8F3}" srcOrd="0" destOrd="0" presId="urn:microsoft.com/office/officeart/2005/8/layout/hProcess4"/>
    <dgm:cxn modelId="{8D9DD14B-571E-4E8A-B158-D5DE4A59A229}" srcId="{1846E014-F7CB-45B9-9561-FC0CAFDC56DC}" destId="{97D811B0-613B-46E7-B2C5-A325651CA2C4}" srcOrd="1" destOrd="0" parTransId="{72CCA802-06EF-437C-A564-4EB6293206E1}" sibTransId="{D89B1D7A-B51F-4A19-ADDA-353AEF597360}"/>
    <dgm:cxn modelId="{E809BC4C-3009-4E1B-BF4C-479C3A85C491}" type="presOf" srcId="{97D811B0-613B-46E7-B2C5-A325651CA2C4}" destId="{EAC29097-0737-444E-8980-7C987FC74BB4}" srcOrd="0" destOrd="1" presId="urn:microsoft.com/office/officeart/2005/8/layout/hProcess4"/>
    <dgm:cxn modelId="{9D371B7C-FC26-4B97-A01B-E5C3F3BCF818}" type="presOf" srcId="{6FBABC85-A7C2-49C2-87CE-67A4332BB5C8}" destId="{78FFC0C3-C1F4-4622-832E-21026052E355}" srcOrd="1" destOrd="0" presId="urn:microsoft.com/office/officeart/2005/8/layout/hProcess4"/>
    <dgm:cxn modelId="{8F5DAD90-D6C9-43E1-BDB9-2CE086EF69BD}" srcId="{1846E014-F7CB-45B9-9561-FC0CAFDC56DC}" destId="{25CB9440-81C8-4FFF-836C-7F30839B8B0F}" srcOrd="3" destOrd="0" parTransId="{B9EA52A7-8202-4D66-815D-94BA1F4185F8}" sibTransId="{8A82CCD1-9DD3-49E1-9CD7-609D558B2759}"/>
    <dgm:cxn modelId="{3087279A-DA14-4102-B21F-2E32D522AA97}" type="presOf" srcId="{97D811B0-613B-46E7-B2C5-A325651CA2C4}" destId="{78FFC0C3-C1F4-4622-832E-21026052E355}" srcOrd="1" destOrd="1" presId="urn:microsoft.com/office/officeart/2005/8/layout/hProcess4"/>
    <dgm:cxn modelId="{E4031E9B-456D-41E5-A802-66164868B047}" type="presOf" srcId="{299A0339-643F-4731-8C83-415451F22147}" destId="{78FFC0C3-C1F4-4622-832E-21026052E355}" srcOrd="1" destOrd="2" presId="urn:microsoft.com/office/officeart/2005/8/layout/hProcess4"/>
    <dgm:cxn modelId="{364540A0-512B-4BD1-B98B-C3E85FBEF4B1}" type="presOf" srcId="{819D8A25-CA56-49A3-B476-4CE135246B88}" destId="{C720804A-BA36-4D55-AC12-2AAE07F16A95}" srcOrd="0" destOrd="0" presId="urn:microsoft.com/office/officeart/2005/8/layout/hProcess4"/>
    <dgm:cxn modelId="{DEA7EDA3-5DCA-4530-9156-A82EF2739881}" type="presOf" srcId="{3EF8AC9B-9B51-46F3-A0C7-88C1BF5BED77}" destId="{78FFC0C3-C1F4-4622-832E-21026052E355}" srcOrd="1" destOrd="4" presId="urn:microsoft.com/office/officeart/2005/8/layout/hProcess4"/>
    <dgm:cxn modelId="{86E2E4AF-5F59-40B5-B975-5C7AB117B66F}" type="presOf" srcId="{B40CC50B-8655-4C29-9267-8E21F11DC119}" destId="{18019041-D262-450C-A686-1E9E92C26DF1}" srcOrd="0" destOrd="0" presId="urn:microsoft.com/office/officeart/2005/8/layout/hProcess4"/>
    <dgm:cxn modelId="{A321FBB1-879C-43FD-BC64-B86CAD6CADB9}" type="presOf" srcId="{F5F8CE96-BAFE-4258-BE9A-C0E995C3F9BB}" destId="{0111ABD8-B0AE-4B45-A9FF-9D040180FC3A}" srcOrd="1" destOrd="1" presId="urn:microsoft.com/office/officeart/2005/8/layout/hProcess4"/>
    <dgm:cxn modelId="{75618EB9-FCC3-4096-B728-13A836E13751}" srcId="{8DA9C9A9-0877-4CDB-9C21-9B54D26E3FA7}" destId="{F5F8CE96-BAFE-4258-BE9A-C0E995C3F9BB}" srcOrd="1" destOrd="0" parTransId="{BBF7EBF1-12CE-42DB-AEC4-7C826C9FE323}" sibTransId="{AD1BA27B-DCA1-4D70-9E1B-C1C0A67A00D8}"/>
    <dgm:cxn modelId="{5A2C07BD-1C94-4C2F-BEAE-B072DB512330}" type="presOf" srcId="{3EF8AC9B-9B51-46F3-A0C7-88C1BF5BED77}" destId="{EAC29097-0737-444E-8980-7C987FC74BB4}" srcOrd="0" destOrd="4" presId="urn:microsoft.com/office/officeart/2005/8/layout/hProcess4"/>
    <dgm:cxn modelId="{49017CC6-957E-477F-9FE8-43F70392CFC7}" type="presOf" srcId="{6FE7B665-9644-4144-AF7F-C527F4EB0B61}" destId="{AB0D54B2-BC34-47EB-A3ED-20C1BB1F7107}" srcOrd="0" destOrd="0" presId="urn:microsoft.com/office/officeart/2005/8/layout/hProcess4"/>
    <dgm:cxn modelId="{669BA5D0-E0A8-4465-AC2B-70CB9D485548}" type="presOf" srcId="{6FE7B665-9644-4144-AF7F-C527F4EB0B61}" destId="{0111ABD8-B0AE-4B45-A9FF-9D040180FC3A}" srcOrd="1" destOrd="0" presId="urn:microsoft.com/office/officeart/2005/8/layout/hProcess4"/>
    <dgm:cxn modelId="{B17DB0D3-304D-4986-A66D-6CD59673E4E3}" srcId="{8DA9C9A9-0877-4CDB-9C21-9B54D26E3FA7}" destId="{D22548C9-07DC-4BBE-8004-AF5976B99102}" srcOrd="2" destOrd="0" parTransId="{947599DE-EB15-4757-9FDE-B9E45E844A96}" sibTransId="{6EC95F6B-C0B9-48EB-839C-3FABBD116346}"/>
    <dgm:cxn modelId="{284870D4-86B8-4F2C-BE7C-102448083DB0}" type="presOf" srcId="{25CB9440-81C8-4FFF-836C-7F30839B8B0F}" destId="{78FFC0C3-C1F4-4622-832E-21026052E355}" srcOrd="1" destOrd="3" presId="urn:microsoft.com/office/officeart/2005/8/layout/hProcess4"/>
    <dgm:cxn modelId="{E33071D6-CF5E-4DC1-9791-B377B70E09DA}" type="presOf" srcId="{D22548C9-07DC-4BBE-8004-AF5976B99102}" destId="{0111ABD8-B0AE-4B45-A9FF-9D040180FC3A}" srcOrd="1" destOrd="2" presId="urn:microsoft.com/office/officeart/2005/8/layout/hProcess4"/>
    <dgm:cxn modelId="{ACD5B7D6-07FD-48C4-A56C-E59729932E28}" type="presOf" srcId="{1846E014-F7CB-45B9-9561-FC0CAFDC56DC}" destId="{1C00C424-8C77-446A-96B2-3D511257D386}" srcOrd="0" destOrd="0" presId="urn:microsoft.com/office/officeart/2005/8/layout/hProcess4"/>
    <dgm:cxn modelId="{39C339D7-5FB4-4B2D-B41E-DC1B7148D19D}" srcId="{1846E014-F7CB-45B9-9561-FC0CAFDC56DC}" destId="{3EF8AC9B-9B51-46F3-A0C7-88C1BF5BED77}" srcOrd="4" destOrd="0" parTransId="{DD2864D8-50E9-4245-9C4D-E7422EBDA468}" sibTransId="{CB5B2959-41FE-4AD4-9B24-61901CA24F7A}"/>
    <dgm:cxn modelId="{5F56C0E9-7AEE-4DDB-A299-3164093E1BE0}" type="presOf" srcId="{E45CA843-010A-4BA0-857B-4CA9E35D6366}" destId="{6ADA7A8B-ECF5-4744-8481-ACF303486FAF}" srcOrd="0" destOrd="0" presId="urn:microsoft.com/office/officeart/2005/8/layout/hProcess4"/>
    <dgm:cxn modelId="{68C08AF2-FC34-4144-8535-4E53D52B678B}" srcId="{1846E014-F7CB-45B9-9561-FC0CAFDC56DC}" destId="{6FBABC85-A7C2-49C2-87CE-67A4332BB5C8}" srcOrd="0" destOrd="0" parTransId="{2038F5E3-62E4-4DBB-8508-0858904576A4}" sibTransId="{72BCEBE4-B0B2-4366-823A-20196901966F}"/>
    <dgm:cxn modelId="{1A4638F5-4CB2-4F40-86AD-49694DC96D31}" type="presOf" srcId="{D22548C9-07DC-4BBE-8004-AF5976B99102}" destId="{AB0D54B2-BC34-47EB-A3ED-20C1BB1F7107}" srcOrd="0" destOrd="2" presId="urn:microsoft.com/office/officeart/2005/8/layout/hProcess4"/>
    <dgm:cxn modelId="{A41705F6-683E-4084-BA9E-0D42F5A373E1}" srcId="{819D8A25-CA56-49A3-B476-4CE135246B88}" destId="{8DA9C9A9-0877-4CDB-9C21-9B54D26E3FA7}" srcOrd="0" destOrd="0" parTransId="{107F6253-AE02-40A3-9D42-73461A420E3B}" sibTransId="{E45CA843-010A-4BA0-857B-4CA9E35D6366}"/>
    <dgm:cxn modelId="{27CD97F7-1F34-4520-9F7E-C7F873F04075}" type="presOf" srcId="{25CB9440-81C8-4FFF-836C-7F30839B8B0F}" destId="{EAC29097-0737-444E-8980-7C987FC74BB4}" srcOrd="0" destOrd="3" presId="urn:microsoft.com/office/officeart/2005/8/layout/hProcess4"/>
    <dgm:cxn modelId="{1CE7D457-0F42-4006-8700-A2B8919A288C}" type="presParOf" srcId="{C720804A-BA36-4D55-AC12-2AAE07F16A95}" destId="{98BF7DF5-19EC-4E9B-BCF0-B75CE30F1FE8}" srcOrd="0" destOrd="0" presId="urn:microsoft.com/office/officeart/2005/8/layout/hProcess4"/>
    <dgm:cxn modelId="{5BCF5894-CBC7-48ED-A0C5-E607C1914C85}" type="presParOf" srcId="{C720804A-BA36-4D55-AC12-2AAE07F16A95}" destId="{FF0B4229-CC3C-415F-B3B8-1E5EF262D359}" srcOrd="1" destOrd="0" presId="urn:microsoft.com/office/officeart/2005/8/layout/hProcess4"/>
    <dgm:cxn modelId="{B06DCEF5-46AA-4181-A589-DF95AA433999}" type="presParOf" srcId="{C720804A-BA36-4D55-AC12-2AAE07F16A95}" destId="{D97E9FA5-826A-49FC-9637-10BBE1CA0E20}" srcOrd="2" destOrd="0" presId="urn:microsoft.com/office/officeart/2005/8/layout/hProcess4"/>
    <dgm:cxn modelId="{BCC8A8B8-02E6-44DF-852D-6FD2865C20BF}" type="presParOf" srcId="{D97E9FA5-826A-49FC-9637-10BBE1CA0E20}" destId="{055A88E9-B41E-4F22-A715-33D34C80E30E}" srcOrd="0" destOrd="0" presId="urn:microsoft.com/office/officeart/2005/8/layout/hProcess4"/>
    <dgm:cxn modelId="{C3DC18BA-FB0C-4277-876C-04B62CF4685C}" type="presParOf" srcId="{055A88E9-B41E-4F22-A715-33D34C80E30E}" destId="{BD53AB44-5EB1-4687-B281-E5BEF095C54F}" srcOrd="0" destOrd="0" presId="urn:microsoft.com/office/officeart/2005/8/layout/hProcess4"/>
    <dgm:cxn modelId="{8BD1B6F8-C61F-49AE-AF98-EB8B412BF918}" type="presParOf" srcId="{055A88E9-B41E-4F22-A715-33D34C80E30E}" destId="{AB0D54B2-BC34-47EB-A3ED-20C1BB1F7107}" srcOrd="1" destOrd="0" presId="urn:microsoft.com/office/officeart/2005/8/layout/hProcess4"/>
    <dgm:cxn modelId="{87D7A32F-6B1E-4448-9F21-14C733730240}" type="presParOf" srcId="{055A88E9-B41E-4F22-A715-33D34C80E30E}" destId="{0111ABD8-B0AE-4B45-A9FF-9D040180FC3A}" srcOrd="2" destOrd="0" presId="urn:microsoft.com/office/officeart/2005/8/layout/hProcess4"/>
    <dgm:cxn modelId="{8DEE1BA4-5E17-47D7-9ACB-2BF217C039F1}" type="presParOf" srcId="{055A88E9-B41E-4F22-A715-33D34C80E30E}" destId="{3D65E21D-F047-4B51-BDC8-79DE2772FE72}" srcOrd="3" destOrd="0" presId="urn:microsoft.com/office/officeart/2005/8/layout/hProcess4"/>
    <dgm:cxn modelId="{DDE24764-E0A8-4DF4-982F-62C45EF49259}" type="presParOf" srcId="{055A88E9-B41E-4F22-A715-33D34C80E30E}" destId="{466CED6F-B60E-42DA-B8C6-563F90956A93}" srcOrd="4" destOrd="0" presId="urn:microsoft.com/office/officeart/2005/8/layout/hProcess4"/>
    <dgm:cxn modelId="{EBFCD461-2A5C-4C00-9727-89527861D1C8}" type="presParOf" srcId="{D97E9FA5-826A-49FC-9637-10BBE1CA0E20}" destId="{6ADA7A8B-ECF5-4744-8481-ACF303486FAF}" srcOrd="1" destOrd="0" presId="urn:microsoft.com/office/officeart/2005/8/layout/hProcess4"/>
    <dgm:cxn modelId="{81142898-E3D0-40C7-9476-66445C70D121}" type="presParOf" srcId="{D97E9FA5-826A-49FC-9637-10BBE1CA0E20}" destId="{8DFA4993-3810-4DEE-AAD3-B037FFB52224}" srcOrd="2" destOrd="0" presId="urn:microsoft.com/office/officeart/2005/8/layout/hProcess4"/>
    <dgm:cxn modelId="{72C492AC-CAC2-4A0A-AEB7-37BC85217211}" type="presParOf" srcId="{8DFA4993-3810-4DEE-AAD3-B037FFB52224}" destId="{13FDA334-74A3-49C4-818C-E6752DD8A742}" srcOrd="0" destOrd="0" presId="urn:microsoft.com/office/officeart/2005/8/layout/hProcess4"/>
    <dgm:cxn modelId="{7C2C4BE5-4B54-4CFF-8A7D-329892C58312}" type="presParOf" srcId="{8DFA4993-3810-4DEE-AAD3-B037FFB52224}" destId="{9C12A168-043F-46DC-A6F0-6EACA776C8F3}" srcOrd="1" destOrd="0" presId="urn:microsoft.com/office/officeart/2005/8/layout/hProcess4"/>
    <dgm:cxn modelId="{1283E25F-9DAA-4DA9-BC78-8C234EC5A28E}" type="presParOf" srcId="{8DFA4993-3810-4DEE-AAD3-B037FFB52224}" destId="{3A981FB2-DB57-4EA8-A1DD-063CD6EB50D4}" srcOrd="2" destOrd="0" presId="urn:microsoft.com/office/officeart/2005/8/layout/hProcess4"/>
    <dgm:cxn modelId="{2FB5D2A0-21E8-4D95-A663-D1BEA48E7FB8}" type="presParOf" srcId="{8DFA4993-3810-4DEE-AAD3-B037FFB52224}" destId="{18019041-D262-450C-A686-1E9E92C26DF1}" srcOrd="3" destOrd="0" presId="urn:microsoft.com/office/officeart/2005/8/layout/hProcess4"/>
    <dgm:cxn modelId="{E9378ED3-037E-4EE9-9089-EC9716E0C46A}" type="presParOf" srcId="{8DFA4993-3810-4DEE-AAD3-B037FFB52224}" destId="{A416174E-283B-447D-89E1-FEF40CA320F6}" srcOrd="4" destOrd="0" presId="urn:microsoft.com/office/officeart/2005/8/layout/hProcess4"/>
    <dgm:cxn modelId="{20C5DBCD-D128-47F3-BADE-1763AB1282D5}" type="presParOf" srcId="{D97E9FA5-826A-49FC-9637-10BBE1CA0E20}" destId="{B4AB693F-3347-40D2-ABF8-D39D9A95E0A2}" srcOrd="3" destOrd="0" presId="urn:microsoft.com/office/officeart/2005/8/layout/hProcess4"/>
    <dgm:cxn modelId="{4DC3FA09-D06E-413E-BD18-875DE2921214}" type="presParOf" srcId="{D97E9FA5-826A-49FC-9637-10BBE1CA0E20}" destId="{D17FD4B8-2103-42D0-89E8-6FB2B5B9ACBB}" srcOrd="4" destOrd="0" presId="urn:microsoft.com/office/officeart/2005/8/layout/hProcess4"/>
    <dgm:cxn modelId="{500EDDE6-3F48-4AF7-B24E-800E729432D7}" type="presParOf" srcId="{D17FD4B8-2103-42D0-89E8-6FB2B5B9ACBB}" destId="{AB2BC16D-DC99-4596-AC1B-C4626E5AE93D}" srcOrd="0" destOrd="0" presId="urn:microsoft.com/office/officeart/2005/8/layout/hProcess4"/>
    <dgm:cxn modelId="{D40E5AE6-8FFE-4073-8A7A-9D1072C84C8D}" type="presParOf" srcId="{D17FD4B8-2103-42D0-89E8-6FB2B5B9ACBB}" destId="{EAC29097-0737-444E-8980-7C987FC74BB4}" srcOrd="1" destOrd="0" presId="urn:microsoft.com/office/officeart/2005/8/layout/hProcess4"/>
    <dgm:cxn modelId="{11645354-8E60-4FEA-8AFB-AABB72251CF8}" type="presParOf" srcId="{D17FD4B8-2103-42D0-89E8-6FB2B5B9ACBB}" destId="{78FFC0C3-C1F4-4622-832E-21026052E355}" srcOrd="2" destOrd="0" presId="urn:microsoft.com/office/officeart/2005/8/layout/hProcess4"/>
    <dgm:cxn modelId="{6F3195C7-5AC4-4323-BC53-D30E99BD134D}" type="presParOf" srcId="{D17FD4B8-2103-42D0-89E8-6FB2B5B9ACBB}" destId="{1C00C424-8C77-446A-96B2-3D511257D386}" srcOrd="3" destOrd="0" presId="urn:microsoft.com/office/officeart/2005/8/layout/hProcess4"/>
    <dgm:cxn modelId="{7E6B7F4B-24FA-415D-990B-DA96F2E98D55}" type="presParOf" srcId="{D17FD4B8-2103-42D0-89E8-6FB2B5B9ACBB}" destId="{02ECA487-C351-48E6-8352-31D25FC3A7C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0EB8B-0ACB-4786-9CC9-88E6927E6FB9}"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566D57B2-054B-4E36-9715-9E6E962B1DE1}">
      <dgm:prSet/>
      <dgm:spPr/>
      <dgm:t>
        <a:bodyPr/>
        <a:lstStyle/>
        <a:p>
          <a:r>
            <a:rPr lang="en-US" b="1">
              <a:latin typeface="+mn-lt"/>
            </a:rPr>
            <a:t>Net-zero emissions procurement by 2050</a:t>
          </a:r>
        </a:p>
      </dgm:t>
    </dgm:pt>
    <dgm:pt modelId="{F99B0DC3-520E-4631-B27C-F891C598872B}" type="parTrans" cxnId="{5AFCDAEF-A427-47A9-9967-16641899D630}">
      <dgm:prSet/>
      <dgm:spPr/>
      <dgm:t>
        <a:bodyPr/>
        <a:lstStyle/>
        <a:p>
          <a:endParaRPr lang="en-US"/>
        </a:p>
      </dgm:t>
    </dgm:pt>
    <dgm:pt modelId="{FDF3D416-897A-49D8-B1B2-3731067E9AB5}" type="sibTrans" cxnId="{5AFCDAEF-A427-47A9-9967-16641899D630}">
      <dgm:prSet/>
      <dgm:spPr/>
      <dgm:t>
        <a:bodyPr/>
        <a:lstStyle/>
        <a:p>
          <a:endParaRPr lang="en-US"/>
        </a:p>
      </dgm:t>
    </dgm:pt>
    <dgm:pt modelId="{BB6CD497-A050-42D4-9F49-089289CD5FFD}">
      <dgm:prSet/>
      <dgm:spPr/>
      <dgm:t>
        <a:bodyPr/>
        <a:lstStyle/>
        <a:p>
          <a:r>
            <a:rPr lang="en-US" b="1">
              <a:latin typeface="+mn-lt"/>
            </a:rPr>
            <a:t>Prioritize products that can be reused, refurbished, or recycled</a:t>
          </a:r>
        </a:p>
      </dgm:t>
    </dgm:pt>
    <dgm:pt modelId="{15CB5F5F-2B10-44D6-9247-40635F4DD200}" type="parTrans" cxnId="{C9EA2761-1BA8-4BC7-AEFF-2B64865E3ADA}">
      <dgm:prSet/>
      <dgm:spPr/>
      <dgm:t>
        <a:bodyPr/>
        <a:lstStyle/>
        <a:p>
          <a:endParaRPr lang="en-US"/>
        </a:p>
      </dgm:t>
    </dgm:pt>
    <dgm:pt modelId="{6B3E8079-7DE2-4322-9B8B-8037735D7FEF}" type="sibTrans" cxnId="{C9EA2761-1BA8-4BC7-AEFF-2B64865E3ADA}">
      <dgm:prSet/>
      <dgm:spPr/>
      <dgm:t>
        <a:bodyPr/>
        <a:lstStyle/>
        <a:p>
          <a:endParaRPr lang="en-US"/>
        </a:p>
      </dgm:t>
    </dgm:pt>
    <dgm:pt modelId="{A390395E-AD78-47DE-9286-EF5F35652C6F}">
      <dgm:prSet/>
      <dgm:spPr/>
      <dgm:t>
        <a:bodyPr/>
        <a:lstStyle/>
        <a:p>
          <a:r>
            <a:rPr lang="en-US" b="1">
              <a:latin typeface="+mn-lt"/>
            </a:rPr>
            <a:t>Prioritize products/services addressing multiple environmental impacts</a:t>
          </a:r>
        </a:p>
      </dgm:t>
    </dgm:pt>
    <dgm:pt modelId="{03674D54-1119-4B59-8CF3-DB7F3402DE02}" type="parTrans" cxnId="{29235353-B609-46C9-B038-3715F351A17D}">
      <dgm:prSet/>
      <dgm:spPr/>
      <dgm:t>
        <a:bodyPr/>
        <a:lstStyle/>
        <a:p>
          <a:endParaRPr lang="en-US"/>
        </a:p>
      </dgm:t>
    </dgm:pt>
    <dgm:pt modelId="{1711740C-BFB9-4847-BA00-8AE7035D69BA}" type="sibTrans" cxnId="{29235353-B609-46C9-B038-3715F351A17D}">
      <dgm:prSet/>
      <dgm:spPr/>
      <dgm:t>
        <a:bodyPr/>
        <a:lstStyle/>
        <a:p>
          <a:endParaRPr lang="en-US"/>
        </a:p>
      </dgm:t>
    </dgm:pt>
    <dgm:pt modelId="{3A6564B5-71F9-4C76-85BA-C3966997EE4F}">
      <dgm:prSet/>
      <dgm:spPr/>
      <dgm:t>
        <a:bodyPr/>
        <a:lstStyle/>
        <a:p>
          <a:r>
            <a:rPr lang="en-US" b="1">
              <a:latin typeface="+mn-lt"/>
            </a:rPr>
            <a:t>Prioritize products that do not contain PFAS.</a:t>
          </a:r>
        </a:p>
      </dgm:t>
    </dgm:pt>
    <dgm:pt modelId="{F327297B-8822-4951-9B67-DE0E68425624}" type="parTrans" cxnId="{47C2327B-1439-4C9D-BB10-E25EFDA729FA}">
      <dgm:prSet/>
      <dgm:spPr/>
      <dgm:t>
        <a:bodyPr/>
        <a:lstStyle/>
        <a:p>
          <a:endParaRPr lang="en-US"/>
        </a:p>
      </dgm:t>
    </dgm:pt>
    <dgm:pt modelId="{041514A2-4DE5-41D7-9A5F-8A3116B017C5}" type="sibTrans" cxnId="{47C2327B-1439-4C9D-BB10-E25EFDA729FA}">
      <dgm:prSet/>
      <dgm:spPr/>
      <dgm:t>
        <a:bodyPr/>
        <a:lstStyle/>
        <a:p>
          <a:endParaRPr lang="en-US"/>
        </a:p>
      </dgm:t>
    </dgm:pt>
    <dgm:pt modelId="{C115B8A6-030E-4E8F-ACCC-D6B24F5536EB}">
      <dgm:prSet/>
      <dgm:spPr/>
      <dgm:t>
        <a:bodyPr/>
        <a:lstStyle/>
        <a:p>
          <a:r>
            <a:rPr lang="en-US" b="1">
              <a:latin typeface="+mn-lt"/>
            </a:rPr>
            <a:t>Take actions to reduce and phase out procurement of single-use plastic products</a:t>
          </a:r>
        </a:p>
      </dgm:t>
    </dgm:pt>
    <dgm:pt modelId="{6EE702B5-D5BE-4938-A6EC-F3760744A1C8}" type="parTrans" cxnId="{41F3D601-039E-4527-8D88-A3BB76E123C9}">
      <dgm:prSet/>
      <dgm:spPr/>
      <dgm:t>
        <a:bodyPr/>
        <a:lstStyle/>
        <a:p>
          <a:endParaRPr lang="en-US"/>
        </a:p>
      </dgm:t>
    </dgm:pt>
    <dgm:pt modelId="{C4113796-7B6C-4CD6-BE40-581001967990}" type="sibTrans" cxnId="{41F3D601-039E-4527-8D88-A3BB76E123C9}">
      <dgm:prSet/>
      <dgm:spPr/>
      <dgm:t>
        <a:bodyPr/>
        <a:lstStyle/>
        <a:p>
          <a:endParaRPr lang="en-US"/>
        </a:p>
      </dgm:t>
    </dgm:pt>
    <dgm:pt modelId="{37FA80B0-FB3F-4B34-8255-9C54F010E484}">
      <dgm:prSet phldr="0"/>
      <dgm:spPr/>
      <dgm:t>
        <a:bodyPr/>
        <a:lstStyle/>
        <a:p>
          <a:pPr rtl="0"/>
          <a:r>
            <a:rPr lang="en-US" b="1">
              <a:latin typeface="Calibri"/>
              <a:cs typeface="Calibri"/>
            </a:rPr>
            <a:t>Ensure compliance with statutory mandates and procurement of products/ services identified or recommended by EPA.</a:t>
          </a:r>
        </a:p>
      </dgm:t>
    </dgm:pt>
    <dgm:pt modelId="{628146C1-7F96-4034-B46A-96CCBD9489F0}" type="parTrans" cxnId="{7F79EEF3-466C-42F3-A4B9-C9F80CA37101}">
      <dgm:prSet/>
      <dgm:spPr/>
      <dgm:t>
        <a:bodyPr/>
        <a:lstStyle/>
        <a:p>
          <a:endParaRPr lang="en-US"/>
        </a:p>
      </dgm:t>
    </dgm:pt>
    <dgm:pt modelId="{55952766-B0C1-4A53-B7FE-CBEF68641559}" type="sibTrans" cxnId="{7F79EEF3-466C-42F3-A4B9-C9F80CA37101}">
      <dgm:prSet/>
      <dgm:spPr/>
      <dgm:t>
        <a:bodyPr/>
        <a:lstStyle/>
        <a:p>
          <a:endParaRPr lang="en-US"/>
        </a:p>
      </dgm:t>
    </dgm:pt>
    <dgm:pt modelId="{B66BAA8D-240E-4220-BFEB-2B599F35631F}" type="pres">
      <dgm:prSet presAssocID="{2EF0EB8B-0ACB-4786-9CC9-88E6927E6FB9}" presName="diagram" presStyleCnt="0">
        <dgm:presLayoutVars>
          <dgm:dir/>
          <dgm:resizeHandles val="exact"/>
        </dgm:presLayoutVars>
      </dgm:prSet>
      <dgm:spPr/>
    </dgm:pt>
    <dgm:pt modelId="{BBE3E1C2-5153-4876-9425-2AA238393FBC}" type="pres">
      <dgm:prSet presAssocID="{566D57B2-054B-4E36-9715-9E6E962B1DE1}" presName="node" presStyleLbl="node1" presStyleIdx="0" presStyleCnt="6">
        <dgm:presLayoutVars>
          <dgm:bulletEnabled val="1"/>
        </dgm:presLayoutVars>
      </dgm:prSet>
      <dgm:spPr/>
    </dgm:pt>
    <dgm:pt modelId="{0B569851-EE9E-483D-A3FD-B066A74AFD9F}" type="pres">
      <dgm:prSet presAssocID="{FDF3D416-897A-49D8-B1B2-3731067E9AB5}" presName="sibTrans" presStyleCnt="0"/>
      <dgm:spPr/>
    </dgm:pt>
    <dgm:pt modelId="{6E6AE4FD-1DEC-4AD3-9D04-1929D7515C34}" type="pres">
      <dgm:prSet presAssocID="{BB6CD497-A050-42D4-9F49-089289CD5FFD}" presName="node" presStyleLbl="node1" presStyleIdx="1" presStyleCnt="6">
        <dgm:presLayoutVars>
          <dgm:bulletEnabled val="1"/>
        </dgm:presLayoutVars>
      </dgm:prSet>
      <dgm:spPr/>
    </dgm:pt>
    <dgm:pt modelId="{5F5CEAC7-184E-4AE8-A26C-C588D09CF09B}" type="pres">
      <dgm:prSet presAssocID="{6B3E8079-7DE2-4322-9B8B-8037735D7FEF}" presName="sibTrans" presStyleCnt="0"/>
      <dgm:spPr/>
    </dgm:pt>
    <dgm:pt modelId="{7B17F1F3-165D-425C-B7EF-DC6D7C58DD99}" type="pres">
      <dgm:prSet presAssocID="{A390395E-AD78-47DE-9286-EF5F35652C6F}" presName="node" presStyleLbl="node1" presStyleIdx="2" presStyleCnt="6">
        <dgm:presLayoutVars>
          <dgm:bulletEnabled val="1"/>
        </dgm:presLayoutVars>
      </dgm:prSet>
      <dgm:spPr/>
    </dgm:pt>
    <dgm:pt modelId="{89D9D02D-8D63-404A-807E-89B9D7966C05}" type="pres">
      <dgm:prSet presAssocID="{1711740C-BFB9-4847-BA00-8AE7035D69BA}" presName="sibTrans" presStyleCnt="0"/>
      <dgm:spPr/>
    </dgm:pt>
    <dgm:pt modelId="{FD6E891C-5E67-48B3-BBC9-57AFEDC0C57A}" type="pres">
      <dgm:prSet presAssocID="{3A6564B5-71F9-4C76-85BA-C3966997EE4F}" presName="node" presStyleLbl="node1" presStyleIdx="3" presStyleCnt="6">
        <dgm:presLayoutVars>
          <dgm:bulletEnabled val="1"/>
        </dgm:presLayoutVars>
      </dgm:prSet>
      <dgm:spPr/>
    </dgm:pt>
    <dgm:pt modelId="{DEB0315C-07A5-4440-AE78-0885EF045CA9}" type="pres">
      <dgm:prSet presAssocID="{041514A2-4DE5-41D7-9A5F-8A3116B017C5}" presName="sibTrans" presStyleCnt="0"/>
      <dgm:spPr/>
    </dgm:pt>
    <dgm:pt modelId="{2B4C8A46-9CF0-4C70-8BD2-AB74C8E1B648}" type="pres">
      <dgm:prSet presAssocID="{C115B8A6-030E-4E8F-ACCC-D6B24F5536EB}" presName="node" presStyleLbl="node1" presStyleIdx="4" presStyleCnt="6">
        <dgm:presLayoutVars>
          <dgm:bulletEnabled val="1"/>
        </dgm:presLayoutVars>
      </dgm:prSet>
      <dgm:spPr/>
    </dgm:pt>
    <dgm:pt modelId="{FF464493-C853-4828-BB29-CAAC9ADB391E}" type="pres">
      <dgm:prSet presAssocID="{C4113796-7B6C-4CD6-BE40-581001967990}" presName="sibTrans" presStyleCnt="0"/>
      <dgm:spPr/>
    </dgm:pt>
    <dgm:pt modelId="{923283FC-371E-4DC5-9C79-06500A37931E}" type="pres">
      <dgm:prSet presAssocID="{37FA80B0-FB3F-4B34-8255-9C54F010E484}" presName="node" presStyleLbl="node1" presStyleIdx="5" presStyleCnt="6">
        <dgm:presLayoutVars>
          <dgm:bulletEnabled val="1"/>
        </dgm:presLayoutVars>
      </dgm:prSet>
      <dgm:spPr/>
    </dgm:pt>
  </dgm:ptLst>
  <dgm:cxnLst>
    <dgm:cxn modelId="{41F3D601-039E-4527-8D88-A3BB76E123C9}" srcId="{2EF0EB8B-0ACB-4786-9CC9-88E6927E6FB9}" destId="{C115B8A6-030E-4E8F-ACCC-D6B24F5536EB}" srcOrd="4" destOrd="0" parTransId="{6EE702B5-D5BE-4938-A6EC-F3760744A1C8}" sibTransId="{C4113796-7B6C-4CD6-BE40-581001967990}"/>
    <dgm:cxn modelId="{EEB2040D-5E47-4F2D-90B6-9C2CF334CF73}" type="presOf" srcId="{C115B8A6-030E-4E8F-ACCC-D6B24F5536EB}" destId="{2B4C8A46-9CF0-4C70-8BD2-AB74C8E1B648}" srcOrd="0" destOrd="0" presId="urn:microsoft.com/office/officeart/2005/8/layout/default"/>
    <dgm:cxn modelId="{58FFCE1E-2B87-4998-87E5-FA581E4984D8}" type="presOf" srcId="{BB6CD497-A050-42D4-9F49-089289CD5FFD}" destId="{6E6AE4FD-1DEC-4AD3-9D04-1929D7515C34}" srcOrd="0" destOrd="0" presId="urn:microsoft.com/office/officeart/2005/8/layout/default"/>
    <dgm:cxn modelId="{F4F0F53A-1653-4C96-A28E-CE45F5D81CB1}" type="presOf" srcId="{3A6564B5-71F9-4C76-85BA-C3966997EE4F}" destId="{FD6E891C-5E67-48B3-BBC9-57AFEDC0C57A}" srcOrd="0" destOrd="0" presId="urn:microsoft.com/office/officeart/2005/8/layout/default"/>
    <dgm:cxn modelId="{33C88D5C-FFED-4743-9353-CEACDE5CB602}" type="presOf" srcId="{37FA80B0-FB3F-4B34-8255-9C54F010E484}" destId="{923283FC-371E-4DC5-9C79-06500A37931E}" srcOrd="0" destOrd="0" presId="urn:microsoft.com/office/officeart/2005/8/layout/default"/>
    <dgm:cxn modelId="{C9EA2761-1BA8-4BC7-AEFF-2B64865E3ADA}" srcId="{2EF0EB8B-0ACB-4786-9CC9-88E6927E6FB9}" destId="{BB6CD497-A050-42D4-9F49-089289CD5FFD}" srcOrd="1" destOrd="0" parTransId="{15CB5F5F-2B10-44D6-9247-40635F4DD200}" sibTransId="{6B3E8079-7DE2-4322-9B8B-8037735D7FEF}"/>
    <dgm:cxn modelId="{644BC56C-2100-4EBA-AD0D-56A0DC09BA55}" type="presOf" srcId="{A390395E-AD78-47DE-9286-EF5F35652C6F}" destId="{7B17F1F3-165D-425C-B7EF-DC6D7C58DD99}" srcOrd="0" destOrd="0" presId="urn:microsoft.com/office/officeart/2005/8/layout/default"/>
    <dgm:cxn modelId="{29235353-B609-46C9-B038-3715F351A17D}" srcId="{2EF0EB8B-0ACB-4786-9CC9-88E6927E6FB9}" destId="{A390395E-AD78-47DE-9286-EF5F35652C6F}" srcOrd="2" destOrd="0" parTransId="{03674D54-1119-4B59-8CF3-DB7F3402DE02}" sibTransId="{1711740C-BFB9-4847-BA00-8AE7035D69BA}"/>
    <dgm:cxn modelId="{47C2327B-1439-4C9D-BB10-E25EFDA729FA}" srcId="{2EF0EB8B-0ACB-4786-9CC9-88E6927E6FB9}" destId="{3A6564B5-71F9-4C76-85BA-C3966997EE4F}" srcOrd="3" destOrd="0" parTransId="{F327297B-8822-4951-9B67-DE0E68425624}" sibTransId="{041514A2-4DE5-41D7-9A5F-8A3116B017C5}"/>
    <dgm:cxn modelId="{7AB0FDA4-9FF9-40B0-ACBC-3470CFEC482B}" type="presOf" srcId="{566D57B2-054B-4E36-9715-9E6E962B1DE1}" destId="{BBE3E1C2-5153-4876-9425-2AA238393FBC}" srcOrd="0" destOrd="0" presId="urn:microsoft.com/office/officeart/2005/8/layout/default"/>
    <dgm:cxn modelId="{CF4C2BA7-5739-4250-BE64-156AF0562422}" type="presOf" srcId="{2EF0EB8B-0ACB-4786-9CC9-88E6927E6FB9}" destId="{B66BAA8D-240E-4220-BFEB-2B599F35631F}" srcOrd="0" destOrd="0" presId="urn:microsoft.com/office/officeart/2005/8/layout/default"/>
    <dgm:cxn modelId="{5AFCDAEF-A427-47A9-9967-16641899D630}" srcId="{2EF0EB8B-0ACB-4786-9CC9-88E6927E6FB9}" destId="{566D57B2-054B-4E36-9715-9E6E962B1DE1}" srcOrd="0" destOrd="0" parTransId="{F99B0DC3-520E-4631-B27C-F891C598872B}" sibTransId="{FDF3D416-897A-49D8-B1B2-3731067E9AB5}"/>
    <dgm:cxn modelId="{7F79EEF3-466C-42F3-A4B9-C9F80CA37101}" srcId="{2EF0EB8B-0ACB-4786-9CC9-88E6927E6FB9}" destId="{37FA80B0-FB3F-4B34-8255-9C54F010E484}" srcOrd="5" destOrd="0" parTransId="{628146C1-7F96-4034-B46A-96CCBD9489F0}" sibTransId="{55952766-B0C1-4A53-B7FE-CBEF68641559}"/>
    <dgm:cxn modelId="{9A618C97-CB14-4901-A7CB-1AE70DA770AA}" type="presParOf" srcId="{B66BAA8D-240E-4220-BFEB-2B599F35631F}" destId="{BBE3E1C2-5153-4876-9425-2AA238393FBC}" srcOrd="0" destOrd="0" presId="urn:microsoft.com/office/officeart/2005/8/layout/default"/>
    <dgm:cxn modelId="{1954B5EE-6258-470E-98CE-6E22BF4A1871}" type="presParOf" srcId="{B66BAA8D-240E-4220-BFEB-2B599F35631F}" destId="{0B569851-EE9E-483D-A3FD-B066A74AFD9F}" srcOrd="1" destOrd="0" presId="urn:microsoft.com/office/officeart/2005/8/layout/default"/>
    <dgm:cxn modelId="{41AF18CE-EA78-4074-A2F7-FC7A6974A353}" type="presParOf" srcId="{B66BAA8D-240E-4220-BFEB-2B599F35631F}" destId="{6E6AE4FD-1DEC-4AD3-9D04-1929D7515C34}" srcOrd="2" destOrd="0" presId="urn:microsoft.com/office/officeart/2005/8/layout/default"/>
    <dgm:cxn modelId="{3716B235-AAA9-42F6-B6B4-0007F459662A}" type="presParOf" srcId="{B66BAA8D-240E-4220-BFEB-2B599F35631F}" destId="{5F5CEAC7-184E-4AE8-A26C-C588D09CF09B}" srcOrd="3" destOrd="0" presId="urn:microsoft.com/office/officeart/2005/8/layout/default"/>
    <dgm:cxn modelId="{A939B0EC-501F-401A-8A47-BB61B2F4EF6F}" type="presParOf" srcId="{B66BAA8D-240E-4220-BFEB-2B599F35631F}" destId="{7B17F1F3-165D-425C-B7EF-DC6D7C58DD99}" srcOrd="4" destOrd="0" presId="urn:microsoft.com/office/officeart/2005/8/layout/default"/>
    <dgm:cxn modelId="{25D2A347-C2F4-4BFF-9604-CE065D08B52F}" type="presParOf" srcId="{B66BAA8D-240E-4220-BFEB-2B599F35631F}" destId="{89D9D02D-8D63-404A-807E-89B9D7966C05}" srcOrd="5" destOrd="0" presId="urn:microsoft.com/office/officeart/2005/8/layout/default"/>
    <dgm:cxn modelId="{9F829F9A-CA4F-40AC-880B-FE726C5D9FC8}" type="presParOf" srcId="{B66BAA8D-240E-4220-BFEB-2B599F35631F}" destId="{FD6E891C-5E67-48B3-BBC9-57AFEDC0C57A}" srcOrd="6" destOrd="0" presId="urn:microsoft.com/office/officeart/2005/8/layout/default"/>
    <dgm:cxn modelId="{F3A7624E-A483-4A14-95C7-678CB4B2297D}" type="presParOf" srcId="{B66BAA8D-240E-4220-BFEB-2B599F35631F}" destId="{DEB0315C-07A5-4440-AE78-0885EF045CA9}" srcOrd="7" destOrd="0" presId="urn:microsoft.com/office/officeart/2005/8/layout/default"/>
    <dgm:cxn modelId="{358E8AEA-3120-4BD4-9C38-3692B2B06A71}" type="presParOf" srcId="{B66BAA8D-240E-4220-BFEB-2B599F35631F}" destId="{2B4C8A46-9CF0-4C70-8BD2-AB74C8E1B648}" srcOrd="8" destOrd="0" presId="urn:microsoft.com/office/officeart/2005/8/layout/default"/>
    <dgm:cxn modelId="{2865080B-285E-421A-9E8B-CE649338A685}" type="presParOf" srcId="{B66BAA8D-240E-4220-BFEB-2B599F35631F}" destId="{FF464493-C853-4828-BB29-CAAC9ADB391E}" srcOrd="9" destOrd="0" presId="urn:microsoft.com/office/officeart/2005/8/layout/default"/>
    <dgm:cxn modelId="{40F86149-9D7A-4C0A-AB79-F7284F8EC306}" type="presParOf" srcId="{B66BAA8D-240E-4220-BFEB-2B599F35631F}" destId="{923283FC-371E-4DC5-9C79-06500A37931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78916-792A-4F21-918C-188E7D0E7744}"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en-US"/>
        </a:p>
      </dgm:t>
    </dgm:pt>
    <dgm:pt modelId="{0C8D9DA4-D453-4100-A69D-2150586DD2D2}">
      <dgm:prSet custT="1"/>
      <dgm:spPr>
        <a:solidFill>
          <a:schemeClr val="accent5">
            <a:lumMod val="40000"/>
            <a:lumOff val="60000"/>
          </a:schemeClr>
        </a:solidFill>
        <a:ln>
          <a:solidFill>
            <a:srgbClr val="0070C0"/>
          </a:solidFill>
        </a:ln>
      </dgm:spPr>
      <dgm:t>
        <a:bodyPr/>
        <a:lstStyle/>
        <a:p>
          <a:r>
            <a:rPr lang="en-US" sz="1900" b="1">
              <a:solidFill>
                <a:schemeClr val="accent1">
                  <a:lumMod val="50000"/>
                </a:schemeClr>
              </a:solidFill>
              <a:latin typeface="+mn-lt"/>
            </a:rPr>
            <a:t>Section I: Standards development process</a:t>
          </a:r>
        </a:p>
      </dgm:t>
    </dgm:pt>
    <dgm:pt modelId="{F4CBB024-1A70-49A5-95F3-D0B055FD5A5C}" type="parTrans" cxnId="{230FB13B-7D9C-461F-85A7-9BD1D2CCD863}">
      <dgm:prSet/>
      <dgm:spPr/>
      <dgm:t>
        <a:bodyPr/>
        <a:lstStyle/>
        <a:p>
          <a:endParaRPr lang="en-US" sz="1900"/>
        </a:p>
      </dgm:t>
    </dgm:pt>
    <dgm:pt modelId="{04FB27F7-02D4-4B63-BFC8-F91D64C0CA40}" type="sibTrans" cxnId="{230FB13B-7D9C-461F-85A7-9BD1D2CCD863}">
      <dgm:prSet/>
      <dgm:spPr/>
      <dgm:t>
        <a:bodyPr/>
        <a:lstStyle/>
        <a:p>
          <a:endParaRPr lang="en-US" sz="1900"/>
        </a:p>
      </dgm:t>
    </dgm:pt>
    <dgm:pt modelId="{0845683F-A8A1-4C28-9901-A907A813FD41}">
      <dgm:prSet custT="1"/>
      <dgm:spPr>
        <a:solidFill>
          <a:schemeClr val="accent5">
            <a:lumMod val="40000"/>
            <a:lumOff val="60000"/>
          </a:schemeClr>
        </a:solidFill>
        <a:ln>
          <a:solidFill>
            <a:srgbClr val="0070C0"/>
          </a:solidFill>
        </a:ln>
      </dgm:spPr>
      <dgm:t>
        <a:bodyPr/>
        <a:lstStyle/>
        <a:p>
          <a:r>
            <a:rPr lang="en-US" sz="1900" b="1">
              <a:solidFill>
                <a:schemeClr val="accent1">
                  <a:lumMod val="50000"/>
                </a:schemeClr>
              </a:solidFill>
              <a:latin typeface="+mn-lt"/>
            </a:rPr>
            <a:t>Section II: Effectiveness in addressing human and environmental health</a:t>
          </a:r>
        </a:p>
      </dgm:t>
    </dgm:pt>
    <dgm:pt modelId="{78528852-3A94-42AB-A1CE-F4112557DDED}" type="parTrans" cxnId="{C7F58198-C655-4A0C-A1D7-35255EAF588E}">
      <dgm:prSet/>
      <dgm:spPr/>
      <dgm:t>
        <a:bodyPr/>
        <a:lstStyle/>
        <a:p>
          <a:endParaRPr lang="en-US" sz="1900"/>
        </a:p>
      </dgm:t>
    </dgm:pt>
    <dgm:pt modelId="{6BC6EF1F-DCB1-49DB-84EF-87A4B400204B}" type="sibTrans" cxnId="{C7F58198-C655-4A0C-A1D7-35255EAF588E}">
      <dgm:prSet/>
      <dgm:spPr/>
      <dgm:t>
        <a:bodyPr/>
        <a:lstStyle/>
        <a:p>
          <a:endParaRPr lang="en-US" sz="1900"/>
        </a:p>
      </dgm:t>
    </dgm:pt>
    <dgm:pt modelId="{35DB5F20-9B33-4209-AB9D-A318FBB9B9BA}">
      <dgm:prSet custT="1"/>
      <dgm:spPr>
        <a:solidFill>
          <a:schemeClr val="accent5">
            <a:lumMod val="40000"/>
            <a:lumOff val="60000"/>
          </a:schemeClr>
        </a:solidFill>
        <a:ln>
          <a:solidFill>
            <a:srgbClr val="0070C0"/>
          </a:solidFill>
        </a:ln>
      </dgm:spPr>
      <dgm:t>
        <a:bodyPr/>
        <a:lstStyle/>
        <a:p>
          <a:r>
            <a:rPr lang="en-US" sz="1900" b="1">
              <a:solidFill>
                <a:schemeClr val="accent1">
                  <a:lumMod val="50000"/>
                </a:schemeClr>
              </a:solidFill>
              <a:latin typeface="+mn-lt"/>
            </a:rPr>
            <a:t>Section III: Conformity assessment procedures</a:t>
          </a:r>
        </a:p>
      </dgm:t>
    </dgm:pt>
    <dgm:pt modelId="{9879898D-3D89-4094-82D3-37A1E4E6CA91}" type="parTrans" cxnId="{E15C1C56-EE2F-449D-9078-5FE9314058EC}">
      <dgm:prSet/>
      <dgm:spPr/>
      <dgm:t>
        <a:bodyPr/>
        <a:lstStyle/>
        <a:p>
          <a:endParaRPr lang="en-US" sz="1900"/>
        </a:p>
      </dgm:t>
    </dgm:pt>
    <dgm:pt modelId="{10595767-856C-4EFD-8FB1-A9BD638DD504}" type="sibTrans" cxnId="{E15C1C56-EE2F-449D-9078-5FE9314058EC}">
      <dgm:prSet/>
      <dgm:spPr/>
      <dgm:t>
        <a:bodyPr/>
        <a:lstStyle/>
        <a:p>
          <a:endParaRPr lang="en-US" sz="1900"/>
        </a:p>
      </dgm:t>
    </dgm:pt>
    <dgm:pt modelId="{896AA76A-54D5-48D6-BE80-374D059C3996}">
      <dgm:prSet custT="1"/>
      <dgm:spPr>
        <a:solidFill>
          <a:schemeClr val="accent5">
            <a:lumMod val="40000"/>
            <a:lumOff val="60000"/>
          </a:schemeClr>
        </a:solidFill>
        <a:ln>
          <a:solidFill>
            <a:srgbClr val="0070C0"/>
          </a:solidFill>
        </a:ln>
      </dgm:spPr>
      <dgm:t>
        <a:bodyPr/>
        <a:lstStyle/>
        <a:p>
          <a:r>
            <a:rPr lang="en-US" sz="1900" b="1">
              <a:solidFill>
                <a:schemeClr val="accent1">
                  <a:lumMod val="50000"/>
                </a:schemeClr>
              </a:solidFill>
              <a:latin typeface="+mn-lt"/>
            </a:rPr>
            <a:t>Section IV: Ecolabel program management</a:t>
          </a:r>
        </a:p>
      </dgm:t>
    </dgm:pt>
    <dgm:pt modelId="{BC604FF6-E804-4266-9E50-9104635BC34B}" type="parTrans" cxnId="{E33F2E48-732E-4DC4-BC0F-14A7476A05EC}">
      <dgm:prSet/>
      <dgm:spPr/>
      <dgm:t>
        <a:bodyPr/>
        <a:lstStyle/>
        <a:p>
          <a:endParaRPr lang="en-US" sz="1900"/>
        </a:p>
      </dgm:t>
    </dgm:pt>
    <dgm:pt modelId="{5048EAFB-D2E5-4634-856D-60C7543BAF35}" type="sibTrans" cxnId="{E33F2E48-732E-4DC4-BC0F-14A7476A05EC}">
      <dgm:prSet/>
      <dgm:spPr/>
      <dgm:t>
        <a:bodyPr/>
        <a:lstStyle/>
        <a:p>
          <a:endParaRPr lang="en-US" sz="1900"/>
        </a:p>
      </dgm:t>
    </dgm:pt>
    <dgm:pt modelId="{11DAA814-5672-4223-9030-2C48266ADC0F}" type="pres">
      <dgm:prSet presAssocID="{60778916-792A-4F21-918C-188E7D0E7744}" presName="linear" presStyleCnt="0">
        <dgm:presLayoutVars>
          <dgm:animLvl val="lvl"/>
          <dgm:resizeHandles val="exact"/>
        </dgm:presLayoutVars>
      </dgm:prSet>
      <dgm:spPr/>
    </dgm:pt>
    <dgm:pt modelId="{68CC6669-C2E9-4A41-98BF-509B119778B3}" type="pres">
      <dgm:prSet presAssocID="{0C8D9DA4-D453-4100-A69D-2150586DD2D2}" presName="parentText" presStyleLbl="node1" presStyleIdx="0" presStyleCnt="4">
        <dgm:presLayoutVars>
          <dgm:chMax val="0"/>
          <dgm:bulletEnabled val="1"/>
        </dgm:presLayoutVars>
      </dgm:prSet>
      <dgm:spPr/>
    </dgm:pt>
    <dgm:pt modelId="{081D0EF0-78C9-41F4-ABF7-BF4DED614699}" type="pres">
      <dgm:prSet presAssocID="{04FB27F7-02D4-4B63-BFC8-F91D64C0CA40}" presName="spacer" presStyleCnt="0"/>
      <dgm:spPr/>
    </dgm:pt>
    <dgm:pt modelId="{720FCDC1-553E-41BD-9278-7F3C8754C098}" type="pres">
      <dgm:prSet presAssocID="{0845683F-A8A1-4C28-9901-A907A813FD41}" presName="parentText" presStyleLbl="node1" presStyleIdx="1" presStyleCnt="4">
        <dgm:presLayoutVars>
          <dgm:chMax val="0"/>
          <dgm:bulletEnabled val="1"/>
        </dgm:presLayoutVars>
      </dgm:prSet>
      <dgm:spPr/>
    </dgm:pt>
    <dgm:pt modelId="{EFA92C5D-1547-4B97-97D3-3E75F3397626}" type="pres">
      <dgm:prSet presAssocID="{6BC6EF1F-DCB1-49DB-84EF-87A4B400204B}" presName="spacer" presStyleCnt="0"/>
      <dgm:spPr/>
    </dgm:pt>
    <dgm:pt modelId="{D13ABA65-7413-46A2-B301-980B1D6B4660}" type="pres">
      <dgm:prSet presAssocID="{35DB5F20-9B33-4209-AB9D-A318FBB9B9BA}" presName="parentText" presStyleLbl="node1" presStyleIdx="2" presStyleCnt="4">
        <dgm:presLayoutVars>
          <dgm:chMax val="0"/>
          <dgm:bulletEnabled val="1"/>
        </dgm:presLayoutVars>
      </dgm:prSet>
      <dgm:spPr/>
    </dgm:pt>
    <dgm:pt modelId="{74042E4B-EDB6-4979-A1C2-6D81855ABA8E}" type="pres">
      <dgm:prSet presAssocID="{10595767-856C-4EFD-8FB1-A9BD638DD504}" presName="spacer" presStyleCnt="0"/>
      <dgm:spPr/>
    </dgm:pt>
    <dgm:pt modelId="{9804395F-1638-4114-9B51-659789764B5C}" type="pres">
      <dgm:prSet presAssocID="{896AA76A-54D5-48D6-BE80-374D059C3996}" presName="parentText" presStyleLbl="node1" presStyleIdx="3" presStyleCnt="4">
        <dgm:presLayoutVars>
          <dgm:chMax val="0"/>
          <dgm:bulletEnabled val="1"/>
        </dgm:presLayoutVars>
      </dgm:prSet>
      <dgm:spPr/>
    </dgm:pt>
  </dgm:ptLst>
  <dgm:cxnLst>
    <dgm:cxn modelId="{1C815619-C81A-4DCB-9B03-CC5E043F75D8}" type="presOf" srcId="{896AA76A-54D5-48D6-BE80-374D059C3996}" destId="{9804395F-1638-4114-9B51-659789764B5C}" srcOrd="0" destOrd="0" presId="urn:microsoft.com/office/officeart/2005/8/layout/vList2"/>
    <dgm:cxn modelId="{81ABB920-5D54-4912-9415-4139E8F57300}" type="presOf" srcId="{35DB5F20-9B33-4209-AB9D-A318FBB9B9BA}" destId="{D13ABA65-7413-46A2-B301-980B1D6B4660}" srcOrd="0" destOrd="0" presId="urn:microsoft.com/office/officeart/2005/8/layout/vList2"/>
    <dgm:cxn modelId="{5563B322-C0B1-4B64-80B2-911899061499}" type="presOf" srcId="{0845683F-A8A1-4C28-9901-A907A813FD41}" destId="{720FCDC1-553E-41BD-9278-7F3C8754C098}" srcOrd="0" destOrd="0" presId="urn:microsoft.com/office/officeart/2005/8/layout/vList2"/>
    <dgm:cxn modelId="{230FB13B-7D9C-461F-85A7-9BD1D2CCD863}" srcId="{60778916-792A-4F21-918C-188E7D0E7744}" destId="{0C8D9DA4-D453-4100-A69D-2150586DD2D2}" srcOrd="0" destOrd="0" parTransId="{F4CBB024-1A70-49A5-95F3-D0B055FD5A5C}" sibTransId="{04FB27F7-02D4-4B63-BFC8-F91D64C0CA40}"/>
    <dgm:cxn modelId="{E33F2E48-732E-4DC4-BC0F-14A7476A05EC}" srcId="{60778916-792A-4F21-918C-188E7D0E7744}" destId="{896AA76A-54D5-48D6-BE80-374D059C3996}" srcOrd="3" destOrd="0" parTransId="{BC604FF6-E804-4266-9E50-9104635BC34B}" sibTransId="{5048EAFB-D2E5-4634-856D-60C7543BAF35}"/>
    <dgm:cxn modelId="{E15C1C56-EE2F-449D-9078-5FE9314058EC}" srcId="{60778916-792A-4F21-918C-188E7D0E7744}" destId="{35DB5F20-9B33-4209-AB9D-A318FBB9B9BA}" srcOrd="2" destOrd="0" parTransId="{9879898D-3D89-4094-82D3-37A1E4E6CA91}" sibTransId="{10595767-856C-4EFD-8FB1-A9BD638DD504}"/>
    <dgm:cxn modelId="{C7F58198-C655-4A0C-A1D7-35255EAF588E}" srcId="{60778916-792A-4F21-918C-188E7D0E7744}" destId="{0845683F-A8A1-4C28-9901-A907A813FD41}" srcOrd="1" destOrd="0" parTransId="{78528852-3A94-42AB-A1CE-F4112557DDED}" sibTransId="{6BC6EF1F-DCB1-49DB-84EF-87A4B400204B}"/>
    <dgm:cxn modelId="{D58CE5AC-D26C-4532-8029-9EDF2691F6E0}" type="presOf" srcId="{0C8D9DA4-D453-4100-A69D-2150586DD2D2}" destId="{68CC6669-C2E9-4A41-98BF-509B119778B3}" srcOrd="0" destOrd="0" presId="urn:microsoft.com/office/officeart/2005/8/layout/vList2"/>
    <dgm:cxn modelId="{98149FB5-6CB3-4470-AAB4-65BA896874FC}" type="presOf" srcId="{60778916-792A-4F21-918C-188E7D0E7744}" destId="{11DAA814-5672-4223-9030-2C48266ADC0F}" srcOrd="0" destOrd="0" presId="urn:microsoft.com/office/officeart/2005/8/layout/vList2"/>
    <dgm:cxn modelId="{977DEA6D-E2E7-4BFF-A068-E4816C721835}" type="presParOf" srcId="{11DAA814-5672-4223-9030-2C48266ADC0F}" destId="{68CC6669-C2E9-4A41-98BF-509B119778B3}" srcOrd="0" destOrd="0" presId="urn:microsoft.com/office/officeart/2005/8/layout/vList2"/>
    <dgm:cxn modelId="{257F5248-4882-4331-933F-8456B4BB44F6}" type="presParOf" srcId="{11DAA814-5672-4223-9030-2C48266ADC0F}" destId="{081D0EF0-78C9-41F4-ABF7-BF4DED614699}" srcOrd="1" destOrd="0" presId="urn:microsoft.com/office/officeart/2005/8/layout/vList2"/>
    <dgm:cxn modelId="{11E56403-D297-40CB-B033-9F139C642A35}" type="presParOf" srcId="{11DAA814-5672-4223-9030-2C48266ADC0F}" destId="{720FCDC1-553E-41BD-9278-7F3C8754C098}" srcOrd="2" destOrd="0" presId="urn:microsoft.com/office/officeart/2005/8/layout/vList2"/>
    <dgm:cxn modelId="{2000DA7A-8648-4286-93A1-AF9F5094990D}" type="presParOf" srcId="{11DAA814-5672-4223-9030-2C48266ADC0F}" destId="{EFA92C5D-1547-4B97-97D3-3E75F3397626}" srcOrd="3" destOrd="0" presId="urn:microsoft.com/office/officeart/2005/8/layout/vList2"/>
    <dgm:cxn modelId="{6658BC30-9BBF-4E2B-9001-2EF96F93A447}" type="presParOf" srcId="{11DAA814-5672-4223-9030-2C48266ADC0F}" destId="{D13ABA65-7413-46A2-B301-980B1D6B4660}" srcOrd="4" destOrd="0" presId="urn:microsoft.com/office/officeart/2005/8/layout/vList2"/>
    <dgm:cxn modelId="{51A1EF38-D1BA-4699-A09E-F02553D6A6B6}" type="presParOf" srcId="{11DAA814-5672-4223-9030-2C48266ADC0F}" destId="{74042E4B-EDB6-4979-A1C2-6D81855ABA8E}" srcOrd="5" destOrd="0" presId="urn:microsoft.com/office/officeart/2005/8/layout/vList2"/>
    <dgm:cxn modelId="{658127D4-88E1-4D53-BBEA-427678B7A0B5}" type="presParOf" srcId="{11DAA814-5672-4223-9030-2C48266ADC0F}" destId="{9804395F-1638-4114-9B51-659789764B5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1282941-931C-4738-93A4-007D2F242F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08100FF-971B-4F86-BAD2-4EA0433D4C6D}">
      <dgm:prSet phldrT="[Text]"/>
      <dgm:spPr/>
      <dgm:t>
        <a:bodyPr/>
        <a:lstStyle/>
        <a:p>
          <a:pPr algn="ctr"/>
          <a:r>
            <a:rPr lang="en-US" b="1">
              <a:solidFill>
                <a:schemeClr val="bg1"/>
              </a:solidFill>
              <a:effectLst/>
              <a:latin typeface="Calibri"/>
              <a:ea typeface="Times New Roman" panose="02020603050405020304" pitchFamily="18" charset="0"/>
              <a:cs typeface="Calibri"/>
            </a:rPr>
            <a:t>EPA </a:t>
          </a:r>
          <a:r>
            <a:rPr lang="en-US" b="1">
              <a:solidFill>
                <a:schemeClr val="bg1"/>
              </a:solidFill>
              <a:latin typeface="Calibri"/>
              <a:ea typeface="Times New Roman" panose="02020603050405020304" pitchFamily="18" charset="0"/>
              <a:cs typeface="Calibri"/>
            </a:rPr>
            <a:t>is in the process </a:t>
          </a:r>
          <a:r>
            <a:rPr lang="en-US" b="1">
              <a:solidFill>
                <a:schemeClr val="bg1"/>
              </a:solidFill>
              <a:effectLst/>
              <a:latin typeface="Calibri"/>
              <a:ea typeface="Times New Roman" panose="02020603050405020304" pitchFamily="18" charset="0"/>
              <a:cs typeface="Calibri"/>
            </a:rPr>
            <a:t>of</a:t>
          </a:r>
          <a:r>
            <a:rPr lang="en-US" b="1">
              <a:solidFill>
                <a:schemeClr val="bg1"/>
              </a:solidFill>
              <a:latin typeface="Calibri"/>
              <a:ea typeface="Times New Roman" panose="02020603050405020304" pitchFamily="18" charset="0"/>
              <a:cs typeface="Calibri"/>
            </a:rPr>
            <a:t> assessing</a:t>
          </a:r>
          <a:r>
            <a:rPr lang="en-US" b="1">
              <a:solidFill>
                <a:schemeClr val="bg1"/>
              </a:solidFill>
              <a:effectLst/>
              <a:latin typeface="Calibri"/>
              <a:ea typeface="Times New Roman" panose="02020603050405020304" pitchFamily="18" charset="0"/>
              <a:cs typeface="Calibri"/>
            </a:rPr>
            <a:t> additional private sector standards/ecolabels for possible inclusion into the Recommendations.</a:t>
          </a:r>
          <a:r>
            <a:rPr lang="en-US" b="1">
              <a:solidFill>
                <a:schemeClr val="bg1"/>
              </a:solidFill>
              <a:latin typeface="Calibri"/>
              <a:ea typeface="Times New Roman" panose="02020603050405020304" pitchFamily="18" charset="0"/>
              <a:cs typeface="Calibri"/>
            </a:rPr>
            <a:t> </a:t>
          </a:r>
          <a:endParaRPr lang="en-US" b="1">
            <a:solidFill>
              <a:schemeClr val="bg1"/>
            </a:solidFill>
          </a:endParaRPr>
        </a:p>
      </dgm:t>
    </dgm:pt>
    <dgm:pt modelId="{69301706-6E6B-4268-9B85-6820DE129057}" type="sibTrans" cxnId="{00C3C152-7055-4B86-9E30-0AB819939C82}">
      <dgm:prSet/>
      <dgm:spPr/>
      <dgm:t>
        <a:bodyPr/>
        <a:lstStyle/>
        <a:p>
          <a:pPr algn="ctr"/>
          <a:endParaRPr lang="en-US">
            <a:solidFill>
              <a:schemeClr val="bg1"/>
            </a:solidFill>
          </a:endParaRPr>
        </a:p>
      </dgm:t>
    </dgm:pt>
    <dgm:pt modelId="{59BAE2C5-7408-409E-A703-F32DB5375B41}" type="parTrans" cxnId="{00C3C152-7055-4B86-9E30-0AB819939C82}">
      <dgm:prSet/>
      <dgm:spPr/>
      <dgm:t>
        <a:bodyPr/>
        <a:lstStyle/>
        <a:p>
          <a:pPr algn="ctr"/>
          <a:endParaRPr lang="en-US">
            <a:solidFill>
              <a:schemeClr val="bg1"/>
            </a:solidFill>
          </a:endParaRPr>
        </a:p>
      </dgm:t>
    </dgm:pt>
    <dgm:pt modelId="{6832F497-8EAB-4C42-8A11-FB36F2DC5D58}" type="pres">
      <dgm:prSet presAssocID="{81282941-931C-4738-93A4-007D2F242FA0}" presName="linear" presStyleCnt="0">
        <dgm:presLayoutVars>
          <dgm:animLvl val="lvl"/>
          <dgm:resizeHandles val="exact"/>
        </dgm:presLayoutVars>
      </dgm:prSet>
      <dgm:spPr/>
    </dgm:pt>
    <dgm:pt modelId="{5D370928-98D1-431A-97EF-60367ED6D49A}" type="pres">
      <dgm:prSet presAssocID="{808100FF-971B-4F86-BAD2-4EA0433D4C6D}" presName="parentText" presStyleLbl="node1" presStyleIdx="0" presStyleCnt="1">
        <dgm:presLayoutVars>
          <dgm:chMax val="0"/>
          <dgm:bulletEnabled val="1"/>
        </dgm:presLayoutVars>
      </dgm:prSet>
      <dgm:spPr/>
    </dgm:pt>
  </dgm:ptLst>
  <dgm:cxnLst>
    <dgm:cxn modelId="{B2247052-0ADB-4BF2-99B8-5D032096E209}" type="presOf" srcId="{81282941-931C-4738-93A4-007D2F242FA0}" destId="{6832F497-8EAB-4C42-8A11-FB36F2DC5D58}" srcOrd="0" destOrd="0" presId="urn:microsoft.com/office/officeart/2005/8/layout/vList2"/>
    <dgm:cxn modelId="{00C3C152-7055-4B86-9E30-0AB819939C82}" srcId="{81282941-931C-4738-93A4-007D2F242FA0}" destId="{808100FF-971B-4F86-BAD2-4EA0433D4C6D}" srcOrd="0" destOrd="0" parTransId="{59BAE2C5-7408-409E-A703-F32DB5375B41}" sibTransId="{69301706-6E6B-4268-9B85-6820DE129057}"/>
    <dgm:cxn modelId="{A9627C95-8897-4F03-BEDF-5792287EE030}" type="presOf" srcId="{808100FF-971B-4F86-BAD2-4EA0433D4C6D}" destId="{5D370928-98D1-431A-97EF-60367ED6D49A}" srcOrd="0" destOrd="0" presId="urn:microsoft.com/office/officeart/2005/8/layout/vList2"/>
    <dgm:cxn modelId="{0122CE35-6332-490B-8316-8E5871DB7B77}" type="presParOf" srcId="{6832F497-8EAB-4C42-8A11-FB36F2DC5D58}" destId="{5D370928-98D1-431A-97EF-60367ED6D4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D54B2-BC34-47EB-A3ED-20C1BB1F7107}">
      <dsp:nvSpPr>
        <dsp:cNvPr id="0" name=""/>
        <dsp:cNvSpPr/>
      </dsp:nvSpPr>
      <dsp:spPr>
        <a:xfrm>
          <a:off x="1610" y="1672206"/>
          <a:ext cx="2909192" cy="2399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171450" lvl="1" indent="-171450" algn="l" defTabSz="711200">
            <a:lnSpc>
              <a:spcPct val="90000"/>
            </a:lnSpc>
            <a:spcBef>
              <a:spcPct val="0"/>
            </a:spcBef>
            <a:spcAft>
              <a:spcPct val="15000"/>
            </a:spcAft>
            <a:buChar char="•"/>
          </a:pPr>
          <a:endParaRPr lang="en-US" sz="1600" kern="1200"/>
        </a:p>
        <a:p>
          <a:pPr marL="0" lvl="1" indent="-171450" algn="l" defTabSz="711200">
            <a:lnSpc>
              <a:spcPct val="90000"/>
            </a:lnSpc>
            <a:spcBef>
              <a:spcPct val="0"/>
            </a:spcBef>
            <a:spcAft>
              <a:spcPct val="15000"/>
            </a:spcAft>
            <a:buFontTx/>
            <a:buNone/>
          </a:pPr>
          <a:endParaRPr lang="en-US" sz="1600" kern="1200"/>
        </a:p>
        <a:p>
          <a:pPr marL="0" lvl="1" indent="-171450" algn="l" defTabSz="711200">
            <a:lnSpc>
              <a:spcPct val="90000"/>
            </a:lnSpc>
            <a:spcBef>
              <a:spcPct val="0"/>
            </a:spcBef>
            <a:spcAft>
              <a:spcPct val="15000"/>
            </a:spcAft>
            <a:buFontTx/>
            <a:buNone/>
          </a:pPr>
          <a:r>
            <a:rPr lang="en-US" sz="1600" kern="1200"/>
            <a:t>Catalyzing Clean Energy Industries and Jobs Through Federal Sustainability</a:t>
          </a:r>
        </a:p>
      </dsp:txBody>
      <dsp:txXfrm>
        <a:off x="56829" y="1727425"/>
        <a:ext cx="2798754" cy="1774864"/>
      </dsp:txXfrm>
    </dsp:sp>
    <dsp:sp modelId="{6ADA7A8B-ECF5-4744-8481-ACF303486FAF}">
      <dsp:nvSpPr>
        <dsp:cNvPr id="0" name=""/>
        <dsp:cNvSpPr/>
      </dsp:nvSpPr>
      <dsp:spPr>
        <a:xfrm>
          <a:off x="1685994" y="2111252"/>
          <a:ext cx="3260415" cy="3260415"/>
        </a:xfrm>
        <a:prstGeom prst="leftCircularArrow">
          <a:avLst>
            <a:gd name="adj1" fmla="val 3006"/>
            <a:gd name="adj2" fmla="val 368648"/>
            <a:gd name="adj3" fmla="val 2387385"/>
            <a:gd name="adj4" fmla="val 9267716"/>
            <a:gd name="adj5" fmla="val 350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65E21D-F047-4B51-BDC8-79DE2772FE72}">
      <dsp:nvSpPr>
        <dsp:cNvPr id="0" name=""/>
        <dsp:cNvSpPr/>
      </dsp:nvSpPr>
      <dsp:spPr>
        <a:xfrm>
          <a:off x="588206" y="3744878"/>
          <a:ext cx="2705730" cy="6536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Executive Order 14057</a:t>
          </a:r>
        </a:p>
      </dsp:txBody>
      <dsp:txXfrm>
        <a:off x="607349" y="3764021"/>
        <a:ext cx="2667444" cy="615320"/>
      </dsp:txXfrm>
    </dsp:sp>
    <dsp:sp modelId="{9C12A168-043F-46DC-A6F0-6EACA776C8F3}">
      <dsp:nvSpPr>
        <dsp:cNvPr id="0" name=""/>
        <dsp:cNvSpPr/>
      </dsp:nvSpPr>
      <dsp:spPr>
        <a:xfrm>
          <a:off x="3760654" y="1672206"/>
          <a:ext cx="2909192" cy="2399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355600">
            <a:lnSpc>
              <a:spcPct val="90000"/>
            </a:lnSpc>
            <a:spcBef>
              <a:spcPct val="0"/>
            </a:spcBef>
            <a:spcAft>
              <a:spcPct val="15000"/>
            </a:spcAft>
            <a:buFontTx/>
            <a:buNone/>
          </a:pPr>
          <a:r>
            <a:rPr lang="en-US" sz="800" kern="1200"/>
            <a:t> </a:t>
          </a:r>
          <a:r>
            <a:rPr lang="en-US" sz="1600" kern="1200"/>
            <a:t>Guidance on Purchasing Sustainable Products and Services</a:t>
          </a:r>
          <a:endParaRPr lang="en-US" sz="800" kern="1200"/>
        </a:p>
      </dsp:txBody>
      <dsp:txXfrm>
        <a:off x="3815873" y="2241598"/>
        <a:ext cx="2798754" cy="1774864"/>
      </dsp:txXfrm>
    </dsp:sp>
    <dsp:sp modelId="{B4AB693F-3347-40D2-ABF8-D39D9A95E0A2}">
      <dsp:nvSpPr>
        <dsp:cNvPr id="0" name=""/>
        <dsp:cNvSpPr/>
      </dsp:nvSpPr>
      <dsp:spPr>
        <a:xfrm>
          <a:off x="5398781" y="207123"/>
          <a:ext cx="3853346" cy="3853346"/>
        </a:xfrm>
        <a:prstGeom prst="circularArrow">
          <a:avLst>
            <a:gd name="adj1" fmla="val 2544"/>
            <a:gd name="adj2" fmla="val 308569"/>
            <a:gd name="adj3" fmla="val 19346773"/>
            <a:gd name="adj4" fmla="val 12406364"/>
            <a:gd name="adj5" fmla="val 29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019041-D262-450C-A686-1E9E92C26DF1}">
      <dsp:nvSpPr>
        <dsp:cNvPr id="0" name=""/>
        <dsp:cNvSpPr/>
      </dsp:nvSpPr>
      <dsp:spPr>
        <a:xfrm>
          <a:off x="4152103" y="1313750"/>
          <a:ext cx="3096027" cy="7169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Memorandum M-22-06</a:t>
          </a:r>
        </a:p>
      </dsp:txBody>
      <dsp:txXfrm>
        <a:off x="4173101" y="1334748"/>
        <a:ext cx="3054031" cy="674915"/>
      </dsp:txXfrm>
    </dsp:sp>
    <dsp:sp modelId="{EAC29097-0737-444E-8980-7C987FC74BB4}">
      <dsp:nvSpPr>
        <dsp:cNvPr id="0" name=""/>
        <dsp:cNvSpPr/>
      </dsp:nvSpPr>
      <dsp:spPr>
        <a:xfrm>
          <a:off x="7714848" y="1672206"/>
          <a:ext cx="2909192" cy="2399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1" indent="-171450" algn="l" defTabSz="711200">
            <a:lnSpc>
              <a:spcPct val="90000"/>
            </a:lnSpc>
            <a:spcBef>
              <a:spcPct val="0"/>
            </a:spcBef>
            <a:spcAft>
              <a:spcPct val="15000"/>
            </a:spcAft>
            <a:buFontTx/>
            <a:buNone/>
          </a:pPr>
          <a:endParaRPr lang="en-US" sz="1600" kern="1200"/>
        </a:p>
        <a:p>
          <a:pPr marL="0" lvl="1" indent="-171450" algn="l" defTabSz="711200">
            <a:lnSpc>
              <a:spcPct val="90000"/>
            </a:lnSpc>
            <a:spcBef>
              <a:spcPct val="0"/>
            </a:spcBef>
            <a:spcAft>
              <a:spcPct val="15000"/>
            </a:spcAft>
            <a:buFontTx/>
            <a:buNone/>
          </a:pPr>
          <a:endParaRPr lang="en-US" sz="1600" kern="1200"/>
        </a:p>
        <a:p>
          <a:pPr marL="182880" lvl="1" indent="-171450" algn="l" defTabSz="711200">
            <a:lnSpc>
              <a:spcPct val="90000"/>
            </a:lnSpc>
            <a:spcBef>
              <a:spcPct val="0"/>
            </a:spcBef>
            <a:spcAft>
              <a:spcPct val="15000"/>
            </a:spcAft>
            <a:buFont typeface="Wingdings" panose="05000000000000000000" pitchFamily="2" charset="2"/>
            <a:buChar char="Ø"/>
          </a:pPr>
          <a:r>
            <a:rPr lang="en-US" sz="1600" kern="1200"/>
            <a:t>Proposed Aug. 2023</a:t>
          </a:r>
        </a:p>
        <a:p>
          <a:pPr marL="182880" lvl="1" indent="-171450" algn="l" defTabSz="711200">
            <a:lnSpc>
              <a:spcPct val="90000"/>
            </a:lnSpc>
            <a:spcBef>
              <a:spcPct val="0"/>
            </a:spcBef>
            <a:spcAft>
              <a:spcPct val="15000"/>
            </a:spcAft>
            <a:buFont typeface="Wingdings" panose="05000000000000000000" pitchFamily="2" charset="2"/>
            <a:buChar char="Ø"/>
          </a:pPr>
          <a:r>
            <a:rPr lang="en-US" sz="1600" kern="1200"/>
            <a:t>Issued April, 2024</a:t>
          </a:r>
        </a:p>
        <a:p>
          <a:pPr marL="182880" lvl="1" indent="-171450" algn="l" defTabSz="711200">
            <a:lnSpc>
              <a:spcPct val="90000"/>
            </a:lnSpc>
            <a:spcBef>
              <a:spcPct val="0"/>
            </a:spcBef>
            <a:spcAft>
              <a:spcPct val="15000"/>
            </a:spcAft>
            <a:buFont typeface="Wingdings" panose="05000000000000000000" pitchFamily="2" charset="2"/>
            <a:buChar char="Ø"/>
          </a:pPr>
          <a:r>
            <a:rPr lang="en-US" sz="1600" kern="1200"/>
            <a:t>Effective May 22, 2024</a:t>
          </a:r>
        </a:p>
      </dsp:txBody>
      <dsp:txXfrm>
        <a:off x="7770067" y="1727425"/>
        <a:ext cx="2798754" cy="1774864"/>
      </dsp:txXfrm>
    </dsp:sp>
    <dsp:sp modelId="{1C00C424-8C77-446A-96B2-3D511257D386}">
      <dsp:nvSpPr>
        <dsp:cNvPr id="0" name=""/>
        <dsp:cNvSpPr/>
      </dsp:nvSpPr>
      <dsp:spPr>
        <a:xfrm>
          <a:off x="8361335" y="3797776"/>
          <a:ext cx="2585949" cy="547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a:t>FAR Case 2022-006</a:t>
          </a:r>
        </a:p>
      </dsp:txBody>
      <dsp:txXfrm>
        <a:off x="8377380" y="3813821"/>
        <a:ext cx="2553859" cy="515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3E1C2-5153-4876-9425-2AA238393FBC}">
      <dsp:nvSpPr>
        <dsp:cNvPr id="0" name=""/>
        <dsp:cNvSpPr/>
      </dsp:nvSpPr>
      <dsp:spPr>
        <a:xfrm>
          <a:off x="529794" y="1043"/>
          <a:ext cx="3142941" cy="1885765"/>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Net-zero emissions procurement by 2050</a:t>
          </a:r>
        </a:p>
      </dsp:txBody>
      <dsp:txXfrm>
        <a:off x="529794" y="1043"/>
        <a:ext cx="3142941" cy="1885765"/>
      </dsp:txXfrm>
    </dsp:sp>
    <dsp:sp modelId="{6E6AE4FD-1DEC-4AD3-9D04-1929D7515C34}">
      <dsp:nvSpPr>
        <dsp:cNvPr id="0" name=""/>
        <dsp:cNvSpPr/>
      </dsp:nvSpPr>
      <dsp:spPr>
        <a:xfrm>
          <a:off x="3987030" y="1043"/>
          <a:ext cx="3142941" cy="1885765"/>
        </a:xfrm>
        <a:prstGeom prst="rect">
          <a:avLst/>
        </a:prstGeom>
        <a:solidFill>
          <a:schemeClr val="accent5">
            <a:hueOff val="-1351709"/>
            <a:satOff val="-3484"/>
            <a:lumOff val="-235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Prioritize products that can be reused, refurbished, or recycled</a:t>
          </a:r>
        </a:p>
      </dsp:txBody>
      <dsp:txXfrm>
        <a:off x="3987030" y="1043"/>
        <a:ext cx="3142941" cy="1885765"/>
      </dsp:txXfrm>
    </dsp:sp>
    <dsp:sp modelId="{7B17F1F3-165D-425C-B7EF-DC6D7C58DD99}">
      <dsp:nvSpPr>
        <dsp:cNvPr id="0" name=""/>
        <dsp:cNvSpPr/>
      </dsp:nvSpPr>
      <dsp:spPr>
        <a:xfrm>
          <a:off x="7444266" y="1043"/>
          <a:ext cx="3142941" cy="1885765"/>
        </a:xfrm>
        <a:prstGeom prst="rect">
          <a:avLst/>
        </a:prstGeom>
        <a:solidFill>
          <a:schemeClr val="accent5">
            <a:hueOff val="-2703417"/>
            <a:satOff val="-6968"/>
            <a:lumOff val="-470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Prioritize products/services addressing multiple environmental impacts</a:t>
          </a:r>
        </a:p>
      </dsp:txBody>
      <dsp:txXfrm>
        <a:off x="7444266" y="1043"/>
        <a:ext cx="3142941" cy="1885765"/>
      </dsp:txXfrm>
    </dsp:sp>
    <dsp:sp modelId="{FD6E891C-5E67-48B3-BBC9-57AFEDC0C57A}">
      <dsp:nvSpPr>
        <dsp:cNvPr id="0" name=""/>
        <dsp:cNvSpPr/>
      </dsp:nvSpPr>
      <dsp:spPr>
        <a:xfrm>
          <a:off x="529794" y="2201103"/>
          <a:ext cx="3142941" cy="1885765"/>
        </a:xfrm>
        <a:prstGeom prst="rect">
          <a:avLst/>
        </a:prstGeom>
        <a:solidFill>
          <a:schemeClr val="accent5">
            <a:hueOff val="-4055126"/>
            <a:satOff val="-10451"/>
            <a:lumOff val="-705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Prioritize products that do not contain PFAS.</a:t>
          </a:r>
        </a:p>
      </dsp:txBody>
      <dsp:txXfrm>
        <a:off x="529794" y="2201103"/>
        <a:ext cx="3142941" cy="1885765"/>
      </dsp:txXfrm>
    </dsp:sp>
    <dsp:sp modelId="{2B4C8A46-9CF0-4C70-8BD2-AB74C8E1B648}">
      <dsp:nvSpPr>
        <dsp:cNvPr id="0" name=""/>
        <dsp:cNvSpPr/>
      </dsp:nvSpPr>
      <dsp:spPr>
        <a:xfrm>
          <a:off x="3987030" y="2201103"/>
          <a:ext cx="3142941" cy="1885765"/>
        </a:xfrm>
        <a:prstGeom prst="rect">
          <a:avLst/>
        </a:prstGeom>
        <a:solidFill>
          <a:schemeClr val="accent5">
            <a:hueOff val="-5406834"/>
            <a:satOff val="-13935"/>
            <a:lumOff val="-941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latin typeface="+mn-lt"/>
            </a:rPr>
            <a:t>Take actions to reduce and phase out procurement of single-use plastic products</a:t>
          </a:r>
        </a:p>
      </dsp:txBody>
      <dsp:txXfrm>
        <a:off x="3987030" y="2201103"/>
        <a:ext cx="3142941" cy="1885765"/>
      </dsp:txXfrm>
    </dsp:sp>
    <dsp:sp modelId="{923283FC-371E-4DC5-9C79-06500A37931E}">
      <dsp:nvSpPr>
        <dsp:cNvPr id="0" name=""/>
        <dsp:cNvSpPr/>
      </dsp:nvSpPr>
      <dsp:spPr>
        <a:xfrm>
          <a:off x="7444266" y="2201103"/>
          <a:ext cx="3142941" cy="1885765"/>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b="1" kern="1200">
              <a:latin typeface="Calibri"/>
              <a:cs typeface="Calibri"/>
            </a:rPr>
            <a:t>Ensure compliance with statutory mandates and procurement of products/ services identified or recommended by EPA.</a:t>
          </a:r>
        </a:p>
      </dsp:txBody>
      <dsp:txXfrm>
        <a:off x="7444266" y="2201103"/>
        <a:ext cx="3142941" cy="1885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C6669-C2E9-4A41-98BF-509B119778B3}">
      <dsp:nvSpPr>
        <dsp:cNvPr id="0" name=""/>
        <dsp:cNvSpPr/>
      </dsp:nvSpPr>
      <dsp:spPr>
        <a:xfrm>
          <a:off x="0" y="41439"/>
          <a:ext cx="7369031" cy="804960"/>
        </a:xfrm>
        <a:prstGeom prst="roundRect">
          <a:avLst/>
        </a:prstGeom>
        <a:solidFill>
          <a:schemeClr val="accent5">
            <a:lumMod val="40000"/>
            <a:lumOff val="60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accent1">
                  <a:lumMod val="50000"/>
                </a:schemeClr>
              </a:solidFill>
              <a:latin typeface="+mn-lt"/>
            </a:rPr>
            <a:t>Section I: Standards development process</a:t>
          </a:r>
        </a:p>
      </dsp:txBody>
      <dsp:txXfrm>
        <a:off x="39295" y="80734"/>
        <a:ext cx="7290441" cy="726370"/>
      </dsp:txXfrm>
    </dsp:sp>
    <dsp:sp modelId="{720FCDC1-553E-41BD-9278-7F3C8754C098}">
      <dsp:nvSpPr>
        <dsp:cNvPr id="0" name=""/>
        <dsp:cNvSpPr/>
      </dsp:nvSpPr>
      <dsp:spPr>
        <a:xfrm>
          <a:off x="0" y="970239"/>
          <a:ext cx="7369031" cy="804960"/>
        </a:xfrm>
        <a:prstGeom prst="roundRect">
          <a:avLst/>
        </a:prstGeom>
        <a:solidFill>
          <a:schemeClr val="accent5">
            <a:lumMod val="40000"/>
            <a:lumOff val="60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accent1">
                  <a:lumMod val="50000"/>
                </a:schemeClr>
              </a:solidFill>
              <a:latin typeface="+mn-lt"/>
            </a:rPr>
            <a:t>Section II: Effectiveness in addressing human and environmental health</a:t>
          </a:r>
        </a:p>
      </dsp:txBody>
      <dsp:txXfrm>
        <a:off x="39295" y="1009534"/>
        <a:ext cx="7290441" cy="726370"/>
      </dsp:txXfrm>
    </dsp:sp>
    <dsp:sp modelId="{D13ABA65-7413-46A2-B301-980B1D6B4660}">
      <dsp:nvSpPr>
        <dsp:cNvPr id="0" name=""/>
        <dsp:cNvSpPr/>
      </dsp:nvSpPr>
      <dsp:spPr>
        <a:xfrm>
          <a:off x="0" y="1899039"/>
          <a:ext cx="7369031" cy="804960"/>
        </a:xfrm>
        <a:prstGeom prst="roundRect">
          <a:avLst/>
        </a:prstGeom>
        <a:solidFill>
          <a:schemeClr val="accent5">
            <a:lumMod val="40000"/>
            <a:lumOff val="60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accent1">
                  <a:lumMod val="50000"/>
                </a:schemeClr>
              </a:solidFill>
              <a:latin typeface="+mn-lt"/>
            </a:rPr>
            <a:t>Section III: Conformity assessment procedures</a:t>
          </a:r>
        </a:p>
      </dsp:txBody>
      <dsp:txXfrm>
        <a:off x="39295" y="1938334"/>
        <a:ext cx="7290441" cy="726370"/>
      </dsp:txXfrm>
    </dsp:sp>
    <dsp:sp modelId="{9804395F-1638-4114-9B51-659789764B5C}">
      <dsp:nvSpPr>
        <dsp:cNvPr id="0" name=""/>
        <dsp:cNvSpPr/>
      </dsp:nvSpPr>
      <dsp:spPr>
        <a:xfrm>
          <a:off x="0" y="2827839"/>
          <a:ext cx="7369031" cy="804960"/>
        </a:xfrm>
        <a:prstGeom prst="roundRect">
          <a:avLst/>
        </a:prstGeom>
        <a:solidFill>
          <a:schemeClr val="accent5">
            <a:lumMod val="40000"/>
            <a:lumOff val="6000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a:solidFill>
                <a:schemeClr val="accent1">
                  <a:lumMod val="50000"/>
                </a:schemeClr>
              </a:solidFill>
              <a:latin typeface="+mn-lt"/>
            </a:rPr>
            <a:t>Section IV: Ecolabel program management</a:t>
          </a:r>
        </a:p>
      </dsp:txBody>
      <dsp:txXfrm>
        <a:off x="39295" y="2867134"/>
        <a:ext cx="7290441" cy="726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70928-98D1-431A-97EF-60367ED6D49A}">
      <dsp:nvSpPr>
        <dsp:cNvPr id="0" name=""/>
        <dsp:cNvSpPr/>
      </dsp:nvSpPr>
      <dsp:spPr>
        <a:xfrm>
          <a:off x="0" y="20228"/>
          <a:ext cx="9475788" cy="16497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solidFill>
                <a:schemeClr val="bg1"/>
              </a:solidFill>
              <a:effectLst/>
              <a:latin typeface="Calibri"/>
              <a:ea typeface="Times New Roman" panose="02020603050405020304" pitchFamily="18" charset="0"/>
              <a:cs typeface="Calibri"/>
            </a:rPr>
            <a:t>EPA </a:t>
          </a:r>
          <a:r>
            <a:rPr lang="en-US" sz="3000" b="1" kern="1200">
              <a:solidFill>
                <a:schemeClr val="bg1"/>
              </a:solidFill>
              <a:latin typeface="Calibri"/>
              <a:ea typeface="Times New Roman" panose="02020603050405020304" pitchFamily="18" charset="0"/>
              <a:cs typeface="Calibri"/>
            </a:rPr>
            <a:t>is in the process </a:t>
          </a:r>
          <a:r>
            <a:rPr lang="en-US" sz="3000" b="1" kern="1200">
              <a:solidFill>
                <a:schemeClr val="bg1"/>
              </a:solidFill>
              <a:effectLst/>
              <a:latin typeface="Calibri"/>
              <a:ea typeface="Times New Roman" panose="02020603050405020304" pitchFamily="18" charset="0"/>
              <a:cs typeface="Calibri"/>
            </a:rPr>
            <a:t>of</a:t>
          </a:r>
          <a:r>
            <a:rPr lang="en-US" sz="3000" b="1" kern="1200">
              <a:solidFill>
                <a:schemeClr val="bg1"/>
              </a:solidFill>
              <a:latin typeface="Calibri"/>
              <a:ea typeface="Times New Roman" panose="02020603050405020304" pitchFamily="18" charset="0"/>
              <a:cs typeface="Calibri"/>
            </a:rPr>
            <a:t> assessing</a:t>
          </a:r>
          <a:r>
            <a:rPr lang="en-US" sz="3000" b="1" kern="1200">
              <a:solidFill>
                <a:schemeClr val="bg1"/>
              </a:solidFill>
              <a:effectLst/>
              <a:latin typeface="Calibri"/>
              <a:ea typeface="Times New Roman" panose="02020603050405020304" pitchFamily="18" charset="0"/>
              <a:cs typeface="Calibri"/>
            </a:rPr>
            <a:t> additional private sector standards/ecolabels for possible inclusion into the Recommendations.</a:t>
          </a:r>
          <a:r>
            <a:rPr lang="en-US" sz="3000" b="1" kern="1200">
              <a:solidFill>
                <a:schemeClr val="bg1"/>
              </a:solidFill>
              <a:latin typeface="Calibri"/>
              <a:ea typeface="Times New Roman" panose="02020603050405020304" pitchFamily="18" charset="0"/>
              <a:cs typeface="Calibri"/>
            </a:rPr>
            <a:t> </a:t>
          </a:r>
          <a:endParaRPr lang="en-US" sz="3000" b="1" kern="1200">
            <a:solidFill>
              <a:schemeClr val="bg1"/>
            </a:solidFill>
          </a:endParaRPr>
        </a:p>
      </dsp:txBody>
      <dsp:txXfrm>
        <a:off x="80532" y="100760"/>
        <a:ext cx="9314724" cy="14886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8A9C0-8A1D-4008-BA96-F5DD09BD592E}"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FB113-7B5C-4897-A4EA-12737B8A9E3B}" type="slidenum">
              <a:rPr lang="en-US" smtClean="0"/>
              <a:t>‹#›</a:t>
            </a:fld>
            <a:endParaRPr lang="en-US"/>
          </a:p>
        </p:txBody>
      </p:sp>
    </p:spTree>
    <p:extLst>
      <p:ext uri="{BB962C8B-B14F-4D97-AF65-F5344CB8AC3E}">
        <p14:creationId xmlns:p14="http://schemas.microsoft.com/office/powerpoint/2010/main" val="31321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FD3B7-E66F-46D6-8230-A34FFB6AE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7428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5496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296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01227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BA24-04A4-444E-A843-098CBF974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1764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0"/>
              </a:spcAft>
              <a:buFont typeface="Arial" panose="020B0604020202020204" pitchFamily="34" charset="0"/>
              <a:buNone/>
            </a:pPr>
            <a:endParaRPr lang="en-US" sz="1200">
              <a:solidFill>
                <a:schemeClr val="tx1"/>
              </a:solidFill>
              <a:latin typeface="+mn-lt"/>
              <a:ea typeface="Times New Roman" panose="02020603050405020304" pitchFamily="18" charset="0"/>
              <a:cs typeface="Times New Roman"/>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BA24-04A4-444E-A843-098CBF974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659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FFB113-7B5C-4897-A4EA-12737B8A9E3B}" type="slidenum">
              <a:rPr lang="en-US" smtClean="0"/>
              <a:t>15</a:t>
            </a:fld>
            <a:endParaRPr lang="en-US"/>
          </a:p>
        </p:txBody>
      </p:sp>
    </p:spTree>
    <p:extLst>
      <p:ext uri="{BB962C8B-B14F-4D97-AF65-F5344CB8AC3E}">
        <p14:creationId xmlns:p14="http://schemas.microsoft.com/office/powerpoint/2010/main" val="2512267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BF2A-49F3-4FBB-891D-637EF1427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141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913596" rtl="0" eaLnBrk="1" fontAlgn="auto" latinLnBrk="0" hangingPunct="1">
              <a:lnSpc>
                <a:spcPct val="100000"/>
              </a:lnSpc>
              <a:spcBef>
                <a:spcPts val="0"/>
              </a:spcBef>
              <a:spcAft>
                <a:spcPts val="0"/>
              </a:spcAft>
              <a:buClrTx/>
              <a:buSzTx/>
              <a:buFontTx/>
              <a:buNone/>
              <a:tabLst/>
              <a:defRPr/>
            </a:pPr>
            <a:fld id="{A0EFBF2A-49F3-4FBB-891D-637EF142708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59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210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0088" y="234950"/>
            <a:ext cx="4084637" cy="2298700"/>
          </a:xfrm>
        </p:spPr>
      </p:sp>
      <p:sp>
        <p:nvSpPr>
          <p:cNvPr id="3" name="Notes Placeholder 2"/>
          <p:cNvSpPr>
            <a:spLocks noGrp="1"/>
          </p:cNvSpPr>
          <p:nvPr>
            <p:ph type="body" idx="1"/>
          </p:nvPr>
        </p:nvSpPr>
        <p:spPr>
          <a:xfrm>
            <a:off x="336580" y="2533704"/>
            <a:ext cx="6226713" cy="5595091"/>
          </a:xfrm>
        </p:spPr>
        <p:txBody>
          <a:bodyPr/>
          <a:lstStyle/>
          <a:p>
            <a:pPr marL="0" indent="0">
              <a:buFont typeface="Arial" panose="020B0604020202020204" pitchFamily="34" charset="0"/>
              <a:buNone/>
            </a:pPr>
            <a:endParaRPr lang="en-US" sz="10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EFBF2A-49F3-4FBB-891D-637EF14270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0197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C4EE0-E50F-4E56-875D-A4872AC4B0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803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FFB113-7B5C-4897-A4EA-12737B8A9E3B}" type="slidenum">
              <a:rPr lang="en-US" smtClean="0"/>
              <a:t>2</a:t>
            </a:fld>
            <a:endParaRPr lang="en-US"/>
          </a:p>
        </p:txBody>
      </p:sp>
    </p:spTree>
    <p:extLst>
      <p:ext uri="{BB962C8B-B14F-4D97-AF65-F5344CB8AC3E}">
        <p14:creationId xmlns:p14="http://schemas.microsoft.com/office/powerpoint/2010/main" val="2160645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BA24-04A4-444E-A843-098CBF974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0348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FFB113-7B5C-4897-A4EA-12737B8A9E3B}" type="slidenum">
              <a:rPr lang="en-US" smtClean="0"/>
              <a:t>21</a:t>
            </a:fld>
            <a:endParaRPr lang="en-US"/>
          </a:p>
        </p:txBody>
      </p:sp>
    </p:spTree>
    <p:extLst>
      <p:ext uri="{BB962C8B-B14F-4D97-AF65-F5344CB8AC3E}">
        <p14:creationId xmlns:p14="http://schemas.microsoft.com/office/powerpoint/2010/main" val="2992395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BA24-04A4-444E-A843-098CBF974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5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BA24-04A4-444E-A843-098CBF974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54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28BA24-04A4-444E-A843-098CBF974B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870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C4EE0-E50F-4E56-875D-A4872AC4B0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72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3</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2088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081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7412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3850" indent="-263850">
              <a:buAutoNum type="arabicParenR"/>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8451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7</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87759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98436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3850" indent="-263850">
              <a:buFont typeface="+mj-lt"/>
              <a:buAutoNum type="arabicPeriod"/>
            </a:pPr>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2C0EBC8-4198-4C25-B817-57A0D79E439F}" type="slidenum">
              <a:rPr kumimoji="0" lang="en-US" sz="14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4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081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574453"/>
          </a:xfrm>
          <a:prstGeom prst="rect">
            <a:avLst/>
          </a:prstGeom>
        </p:spPr>
        <p:txBody>
          <a:bodyPr wrap="square" lIns="0" tIns="0" rIns="0" bIns="0">
            <a:spAutoFit/>
          </a:bodyPr>
          <a:lstStyle>
            <a:lvl1pPr>
              <a:defRPr sz="3733" b="0" i="0">
                <a:solidFill>
                  <a:srgbClr val="005086"/>
                </a:solidFill>
                <a:latin typeface="Arial"/>
                <a:cs typeface="Arial"/>
              </a:defRPr>
            </a:lvl1pPr>
          </a:lstStyle>
          <a:p>
            <a:endParaRPr/>
          </a:p>
        </p:txBody>
      </p:sp>
      <p:sp>
        <p:nvSpPr>
          <p:cNvPr id="3" name="Holder 3"/>
          <p:cNvSpPr>
            <a:spLocks noGrp="1"/>
          </p:cNvSpPr>
          <p:nvPr>
            <p:ph type="subTitle" idx="4"/>
          </p:nvPr>
        </p:nvSpPr>
        <p:spPr>
          <a:xfrm>
            <a:off x="1828800" y="3840481"/>
            <a:ext cx="8534400" cy="328231"/>
          </a:xfrm>
          <a:prstGeom prst="rect">
            <a:avLst/>
          </a:prstGeom>
        </p:spPr>
        <p:txBody>
          <a:bodyPr wrap="square" lIns="0" tIns="0" rIns="0" bIns="0">
            <a:spAutoFit/>
          </a:bodyPr>
          <a:lstStyle>
            <a:lvl1pPr>
              <a:defRPr sz="21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Truncated Deck</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86C1A6A-AC74-49B9-9675-E1B19E16097D}" type="datetime1">
              <a:rPr lang="en-US" smtClean="0"/>
              <a:t>7/9/2024</a:t>
            </a:fld>
            <a:endParaRPr lang="en-US"/>
          </a:p>
        </p:txBody>
      </p:sp>
      <p:sp>
        <p:nvSpPr>
          <p:cNvPr id="6" name="Holder 6"/>
          <p:cNvSpPr>
            <a:spLocks noGrp="1"/>
          </p:cNvSpPr>
          <p:nvPr>
            <p:ph type="sldNum" sz="quarter" idx="7"/>
          </p:nvPr>
        </p:nvSpPr>
        <p:spPr/>
        <p:txBody>
          <a:bodyPr lIns="0" tIns="0" rIns="0" bIns="0"/>
          <a:lstStyle>
            <a:lvl1pPr>
              <a:defRPr sz="1733" b="0" i="0">
                <a:solidFill>
                  <a:schemeClr val="tx1"/>
                </a:solidFill>
                <a:latin typeface="Arial"/>
                <a:cs typeface="Arial"/>
              </a:defRPr>
            </a:lvl1pPr>
          </a:lstStyle>
          <a:p>
            <a:pPr marL="50799">
              <a:lnSpc>
                <a:spcPts val="2053"/>
              </a:lnSpc>
            </a:pPr>
            <a:fld id="{81D60167-4931-47E6-BA6A-407CBD079E47}" type="slidenum">
              <a:rPr lang="en-US" spc="-33" smtClean="0"/>
              <a:pPr marL="50799">
                <a:lnSpc>
                  <a:spcPts val="2053"/>
                </a:lnSpc>
              </a:pPr>
              <a:t>‹#›</a:t>
            </a:fld>
            <a:endParaRPr lang="en-US" spc="-33"/>
          </a:p>
        </p:txBody>
      </p:sp>
    </p:spTree>
    <p:extLst>
      <p:ext uri="{BB962C8B-B14F-4D97-AF65-F5344CB8AC3E}">
        <p14:creationId xmlns:p14="http://schemas.microsoft.com/office/powerpoint/2010/main" val="368056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57BB1-AB2C-438C-8CC2-92114E4D0725}"/>
              </a:ext>
            </a:extLst>
          </p:cNvPr>
          <p:cNvSpPr/>
          <p:nvPr/>
        </p:nvSpPr>
        <p:spPr>
          <a:xfrm>
            <a:off x="0" y="1272311"/>
            <a:ext cx="12192000" cy="2640563"/>
          </a:xfrm>
          <a:prstGeom prst="rect">
            <a:avLst/>
          </a:prstGeom>
          <a:solidFill>
            <a:srgbClr val="467EC2"/>
          </a:solidFill>
          <a:ln>
            <a:solidFill>
              <a:srgbClr val="467E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736784" y="1414733"/>
            <a:ext cx="9610665" cy="1248955"/>
          </a:xfrm>
        </p:spPr>
        <p:txBody>
          <a:bodyPr anchor="b">
            <a:normAutofit/>
          </a:bodyPr>
          <a:lstStyle>
            <a:lvl1pPr>
              <a:lnSpc>
                <a:spcPct val="114000"/>
              </a:lnSpc>
              <a:defRPr sz="400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1736785" y="3081752"/>
            <a:ext cx="9610665" cy="1500187"/>
          </a:xfrm>
        </p:spPr>
        <p:txBody>
          <a:bodyPr/>
          <a:lstStyle>
            <a:lvl1pPr marL="0" indent="0">
              <a:lnSpc>
                <a:spcPct val="114000"/>
              </a:lnSpc>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E5DB7EE-EA69-4DFB-8F98-BB47862F5B79}" type="slidenum">
              <a:rPr lang="en-US" smtClean="0"/>
              <a:t>‹#›</a:t>
            </a:fld>
            <a:endParaRPr lang="en-US"/>
          </a:p>
        </p:txBody>
      </p:sp>
    </p:spTree>
    <p:extLst>
      <p:ext uri="{BB962C8B-B14F-4D97-AF65-F5344CB8AC3E}">
        <p14:creationId xmlns:p14="http://schemas.microsoft.com/office/powerpoint/2010/main" val="357738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2DF89C-A743-0D45-BFC2-0FB98217207F}"/>
              </a:ext>
            </a:extLst>
          </p:cNvPr>
          <p:cNvSpPr/>
          <p:nvPr userDrawn="1"/>
        </p:nvSpPr>
        <p:spPr>
          <a:xfrm>
            <a:off x="-41564" y="-26300"/>
            <a:ext cx="12275127" cy="688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0AF9FEE-D88E-BB42-92DB-D00276B03C4E}"/>
              </a:ext>
            </a:extLst>
          </p:cNvPr>
          <p:cNvGrpSpPr/>
          <p:nvPr userDrawn="1"/>
        </p:nvGrpSpPr>
        <p:grpSpPr>
          <a:xfrm>
            <a:off x="3734632" y="919034"/>
            <a:ext cx="4722734" cy="4082138"/>
            <a:chOff x="3415129" y="-156535"/>
            <a:chExt cx="5573124" cy="4817180"/>
          </a:xfrm>
        </p:grpSpPr>
        <p:pic>
          <p:nvPicPr>
            <p:cNvPr id="13" name="Picture 12" descr="Text&#10;&#10;Description automatically generated">
              <a:extLst>
                <a:ext uri="{FF2B5EF4-FFF2-40B4-BE49-F238E27FC236}">
                  <a16:creationId xmlns:a16="http://schemas.microsoft.com/office/drawing/2014/main" id="{D8514AD6-B2FF-F240-B870-D9C615F411BA}"/>
                </a:ext>
              </a:extLst>
            </p:cNvPr>
            <p:cNvPicPr>
              <a:picLocks noChangeAspect="1"/>
            </p:cNvPicPr>
            <p:nvPr userDrawn="1"/>
          </p:nvPicPr>
          <p:blipFill rotWithShape="1">
            <a:blip r:embed="rId2"/>
            <a:srcRect t="61056"/>
            <a:stretch/>
          </p:blipFill>
          <p:spPr>
            <a:xfrm>
              <a:off x="3557003" y="2867891"/>
              <a:ext cx="5431250" cy="1792754"/>
            </a:xfrm>
            <a:prstGeom prst="rect">
              <a:avLst/>
            </a:prstGeom>
          </p:spPr>
        </p:pic>
        <p:pic>
          <p:nvPicPr>
            <p:cNvPr id="6" name="Picture 5" descr="Graphical user interface&#10;&#10;Description automatically generated with medium confidence">
              <a:extLst>
                <a:ext uri="{FF2B5EF4-FFF2-40B4-BE49-F238E27FC236}">
                  <a16:creationId xmlns:a16="http://schemas.microsoft.com/office/drawing/2014/main" id="{E16A5880-0EDB-564F-B43F-E5F746FA5E5D}"/>
                </a:ext>
              </a:extLst>
            </p:cNvPr>
            <p:cNvPicPr>
              <a:picLocks noChangeAspect="1"/>
            </p:cNvPicPr>
            <p:nvPr userDrawn="1"/>
          </p:nvPicPr>
          <p:blipFill>
            <a:blip r:embed="rId3"/>
            <a:stretch>
              <a:fillRect/>
            </a:stretch>
          </p:blipFill>
          <p:spPr>
            <a:xfrm>
              <a:off x="3415129" y="-156535"/>
              <a:ext cx="4752126" cy="3334311"/>
            </a:xfrm>
            <a:prstGeom prst="rect">
              <a:avLst/>
            </a:prstGeom>
          </p:spPr>
        </p:pic>
      </p:grpSp>
      <p:pic>
        <p:nvPicPr>
          <p:cNvPr id="16" name="Picture 15">
            <a:extLst>
              <a:ext uri="{FF2B5EF4-FFF2-40B4-BE49-F238E27FC236}">
                <a16:creationId xmlns:a16="http://schemas.microsoft.com/office/drawing/2014/main" id="{D1C8A226-71D1-5243-9BD8-C168E847BB70}"/>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2962289" y="2248736"/>
            <a:ext cx="9271274" cy="4609264"/>
          </a:xfrm>
          <a:prstGeom prst="rect">
            <a:avLst/>
          </a:prstGeom>
        </p:spPr>
      </p:pic>
      <p:sp>
        <p:nvSpPr>
          <p:cNvPr id="12" name="Rectangle 11">
            <a:extLst>
              <a:ext uri="{FF2B5EF4-FFF2-40B4-BE49-F238E27FC236}">
                <a16:creationId xmlns:a16="http://schemas.microsoft.com/office/drawing/2014/main" id="{9C23A4A6-72D5-A34A-A70C-5DDECCE1C228}"/>
              </a:ext>
            </a:extLst>
          </p:cNvPr>
          <p:cNvSpPr/>
          <p:nvPr userDrawn="1"/>
        </p:nvSpPr>
        <p:spPr>
          <a:xfrm>
            <a:off x="83223" y="6228834"/>
            <a:ext cx="2754280" cy="523220"/>
          </a:xfrm>
          <a:prstGeom prst="rect">
            <a:avLst/>
          </a:prstGeom>
        </p:spPr>
        <p:txBody>
          <a:bodyPr wrap="none">
            <a:spAutoFit/>
          </a:bodyPr>
          <a:lstStyle/>
          <a:p>
            <a:pPr lvl="0"/>
            <a:r>
              <a:rPr lang="en-US" sz="2800" b="0" i="0">
                <a:solidFill>
                  <a:schemeClr val="bg1"/>
                </a:solidFill>
                <a:latin typeface="Circular Std Book" panose="020B0604020101020102" pitchFamily="34" charset="77"/>
                <a:cs typeface="Circular Std Book" panose="020B0604020101020102" pitchFamily="34" charset="77"/>
              </a:rPr>
              <a:t>c2ccertified.org</a:t>
            </a:r>
          </a:p>
        </p:txBody>
      </p:sp>
    </p:spTree>
    <p:extLst>
      <p:ext uri="{BB962C8B-B14F-4D97-AF65-F5344CB8AC3E}">
        <p14:creationId xmlns:p14="http://schemas.microsoft.com/office/powerpoint/2010/main" val="2881468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5B421-5223-D14A-8687-6DEF0424A056}"/>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130AABAA-758F-B841-98B8-3CC36BB55554}"/>
              </a:ext>
            </a:extLst>
          </p:cNvPr>
          <p:cNvSpPr>
            <a:spLocks noGrp="1"/>
          </p:cNvSpPr>
          <p:nvPr>
            <p:ph type="sldNum" sz="quarter" idx="10"/>
          </p:nvPr>
        </p:nvSpPr>
        <p:spPr/>
        <p:txBody>
          <a:bodyPr/>
          <a:lstStyle/>
          <a:p>
            <a:fld id="{A6B50053-EC5D-F648-9B13-092A20055004}" type="slidenum">
              <a:rPr lang="en-US" smtClean="0"/>
              <a:pPr/>
              <a:t>‹#›</a:t>
            </a:fld>
            <a:endParaRPr lang="en-US"/>
          </a:p>
        </p:txBody>
      </p:sp>
      <p:pic>
        <p:nvPicPr>
          <p:cNvPr id="4" name="Picture 3">
            <a:extLst>
              <a:ext uri="{FF2B5EF4-FFF2-40B4-BE49-F238E27FC236}">
                <a16:creationId xmlns:a16="http://schemas.microsoft.com/office/drawing/2014/main" id="{0B873F2A-91E0-A44F-B32B-B021AF4ED999}"/>
              </a:ext>
            </a:extLst>
          </p:cNvPr>
          <p:cNvPicPr>
            <a:picLocks noChangeAspect="1"/>
          </p:cNvPicPr>
          <p:nvPr userDrawn="1"/>
        </p:nvPicPr>
        <p:blipFill>
          <a:blip r:embed="rId2"/>
          <a:srcRect/>
          <a:stretch/>
        </p:blipFill>
        <p:spPr>
          <a:xfrm>
            <a:off x="426445" y="376679"/>
            <a:ext cx="3290136" cy="142958"/>
          </a:xfrm>
          <a:prstGeom prst="rect">
            <a:avLst/>
          </a:prstGeom>
        </p:spPr>
      </p:pic>
    </p:spTree>
    <p:extLst>
      <p:ext uri="{BB962C8B-B14F-4D97-AF65-F5344CB8AC3E}">
        <p14:creationId xmlns:p14="http://schemas.microsoft.com/office/powerpoint/2010/main" val="3188000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76B98F2-678D-BB43-9A04-379B304CB35E}"/>
              </a:ext>
            </a:extLst>
          </p:cNvPr>
          <p:cNvPicPr>
            <a:picLocks noChangeAspect="1"/>
          </p:cNvPicPr>
          <p:nvPr userDrawn="1"/>
        </p:nvPicPr>
        <p:blipFill rotWithShape="1">
          <a:blip r:embed="rId2"/>
          <a:srcRect r="44512" b="24194"/>
          <a:stretch/>
        </p:blipFill>
        <p:spPr>
          <a:xfrm>
            <a:off x="5231219" y="-795673"/>
            <a:ext cx="6960781" cy="7653673"/>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449C9D9E-B95E-744B-B448-D1FBF2CA227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49154" y="4509650"/>
            <a:ext cx="2840078" cy="1992730"/>
          </a:xfrm>
          <a:prstGeom prst="rect">
            <a:avLst/>
          </a:prstGeom>
        </p:spPr>
      </p:pic>
      <p:sp>
        <p:nvSpPr>
          <p:cNvPr id="2" name="Title 1">
            <a:extLst>
              <a:ext uri="{FF2B5EF4-FFF2-40B4-BE49-F238E27FC236}">
                <a16:creationId xmlns:a16="http://schemas.microsoft.com/office/drawing/2014/main" id="{1E2C6043-A13A-364F-B1AA-2607D0E8C9F6}"/>
              </a:ext>
            </a:extLst>
          </p:cNvPr>
          <p:cNvSpPr>
            <a:spLocks noGrp="1"/>
          </p:cNvSpPr>
          <p:nvPr>
            <p:ph type="title" hasCustomPrompt="1"/>
          </p:nvPr>
        </p:nvSpPr>
        <p:spPr>
          <a:xfrm>
            <a:off x="838200" y="758825"/>
            <a:ext cx="10515600" cy="2210122"/>
          </a:xfrm>
        </p:spPr>
        <p:txBody>
          <a:bodyPr anchor="t">
            <a:normAutofit/>
          </a:bodyPr>
          <a:lstStyle>
            <a:lvl1pPr>
              <a:defRPr sz="7200"/>
            </a:lvl1pPr>
          </a:lstStyle>
          <a:p>
            <a:r>
              <a:rPr lang="en-GB"/>
              <a:t>TITLE</a:t>
            </a:r>
            <a:endParaRPr lang="en-US"/>
          </a:p>
        </p:txBody>
      </p:sp>
      <p:sp>
        <p:nvSpPr>
          <p:cNvPr id="5" name="Text Placeholder 4">
            <a:extLst>
              <a:ext uri="{FF2B5EF4-FFF2-40B4-BE49-F238E27FC236}">
                <a16:creationId xmlns:a16="http://schemas.microsoft.com/office/drawing/2014/main" id="{570C1A7F-DCB7-2745-A0B7-0DD888C53DF3}"/>
              </a:ext>
            </a:extLst>
          </p:cNvPr>
          <p:cNvSpPr>
            <a:spLocks noGrp="1"/>
          </p:cNvSpPr>
          <p:nvPr>
            <p:ph type="body" sz="quarter" idx="10"/>
          </p:nvPr>
        </p:nvSpPr>
        <p:spPr>
          <a:xfrm>
            <a:off x="838200" y="3100388"/>
            <a:ext cx="5776913" cy="942975"/>
          </a:xfrm>
          <a:prstGeom prst="rect">
            <a:avLst/>
          </a:prstGeom>
        </p:spPr>
        <p:txBody>
          <a:bodyPr>
            <a:normAutofit/>
          </a:bodyPr>
          <a:lstStyle>
            <a:lvl1pPr marL="0" indent="0">
              <a:buNone/>
              <a:defRPr sz="3200" b="1" i="0">
                <a:solidFill>
                  <a:schemeClr val="tx2"/>
                </a:solidFill>
                <a:latin typeface="Circular Std Bold" panose="020B0604020101020102" pitchFamily="34" charset="77"/>
                <a:cs typeface="Circular Std Bold" panose="020B0604020101020102" pitchFamily="34" charset="77"/>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endParaRPr lang="en-US"/>
          </a:p>
        </p:txBody>
      </p:sp>
    </p:spTree>
    <p:extLst>
      <p:ext uri="{BB962C8B-B14F-4D97-AF65-F5344CB8AC3E}">
        <p14:creationId xmlns:p14="http://schemas.microsoft.com/office/powerpoint/2010/main" val="1744599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268389" y="1356546"/>
            <a:ext cx="10405872" cy="574453"/>
          </a:xfrm>
        </p:spPr>
        <p:txBody>
          <a:bodyPr lIns="0" tIns="0" rIns="0" bIns="0"/>
          <a:lstStyle>
            <a:lvl1pPr>
              <a:defRPr sz="3733" b="0" i="0">
                <a:solidFill>
                  <a:srgbClr val="005086"/>
                </a:solidFill>
                <a:latin typeface="Arial"/>
                <a:cs typeface="Arial"/>
              </a:defRPr>
            </a:lvl1pPr>
          </a:lstStyle>
          <a:p>
            <a:endParaRPr/>
          </a:p>
        </p:txBody>
      </p:sp>
      <p:sp>
        <p:nvSpPr>
          <p:cNvPr id="3" name="Holder 3"/>
          <p:cNvSpPr>
            <a:spLocks noGrp="1"/>
          </p:cNvSpPr>
          <p:nvPr>
            <p:ph type="body" idx="1"/>
          </p:nvPr>
        </p:nvSpPr>
        <p:spPr>
          <a:xfrm>
            <a:off x="1273139" y="2450187"/>
            <a:ext cx="10010987" cy="328231"/>
          </a:xfrm>
        </p:spPr>
        <p:txBody>
          <a:bodyPr lIns="0" tIns="0" rIns="0" bIns="0"/>
          <a:lstStyle>
            <a:lvl1pPr>
              <a:defRPr sz="21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t>Truncated Deck</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BAF2664-5D0C-4EC1-95D1-8951BE8D84D2}" type="datetime1">
              <a:rPr lang="en-US" smtClean="0"/>
              <a:t>7/9/2024</a:t>
            </a:fld>
            <a:endParaRPr lang="en-US"/>
          </a:p>
        </p:txBody>
      </p:sp>
      <p:sp>
        <p:nvSpPr>
          <p:cNvPr id="6" name="Holder 6"/>
          <p:cNvSpPr>
            <a:spLocks noGrp="1"/>
          </p:cNvSpPr>
          <p:nvPr>
            <p:ph type="sldNum" sz="quarter" idx="7"/>
          </p:nvPr>
        </p:nvSpPr>
        <p:spPr/>
        <p:txBody>
          <a:bodyPr lIns="0" tIns="0" rIns="0" bIns="0"/>
          <a:lstStyle>
            <a:lvl1pPr>
              <a:defRPr sz="1733" b="0" i="0">
                <a:solidFill>
                  <a:schemeClr val="tx1"/>
                </a:solidFill>
                <a:latin typeface="Arial"/>
                <a:cs typeface="Arial"/>
              </a:defRPr>
            </a:lvl1pPr>
          </a:lstStyle>
          <a:p>
            <a:pPr marL="50799">
              <a:lnSpc>
                <a:spcPts val="2053"/>
              </a:lnSpc>
            </a:pPr>
            <a:fld id="{81D60167-4931-47E6-BA6A-407CBD079E47}" type="slidenum">
              <a:rPr lang="en-US" spc="-33" smtClean="0"/>
              <a:pPr marL="50799">
                <a:lnSpc>
                  <a:spcPts val="2053"/>
                </a:lnSpc>
              </a:pPr>
              <a:t>‹#›</a:t>
            </a:fld>
            <a:endParaRPr lang="en-US" spc="-33"/>
          </a:p>
        </p:txBody>
      </p:sp>
    </p:spTree>
    <p:extLst>
      <p:ext uri="{BB962C8B-B14F-4D97-AF65-F5344CB8AC3E}">
        <p14:creationId xmlns:p14="http://schemas.microsoft.com/office/powerpoint/2010/main" val="371540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268389" y="1356546"/>
            <a:ext cx="10405872" cy="574453"/>
          </a:xfrm>
        </p:spPr>
        <p:txBody>
          <a:bodyPr lIns="0" tIns="0" rIns="0" bIns="0"/>
          <a:lstStyle>
            <a:lvl1pPr>
              <a:defRPr sz="3733" b="0" i="0">
                <a:solidFill>
                  <a:srgbClr val="005086"/>
                </a:solidFill>
                <a:latin typeface="Arial"/>
                <a:cs typeface="Arial"/>
              </a:defRPr>
            </a:lvl1pPr>
          </a:lstStyle>
          <a:p>
            <a:endParaRPr/>
          </a:p>
        </p:txBody>
      </p:sp>
      <p:sp>
        <p:nvSpPr>
          <p:cNvPr id="3" name="Holder 3"/>
          <p:cNvSpPr>
            <a:spLocks noGrp="1"/>
          </p:cNvSpPr>
          <p:nvPr>
            <p:ph sz="half" idx="2"/>
          </p:nvPr>
        </p:nvSpPr>
        <p:spPr>
          <a:xfrm>
            <a:off x="609600" y="1577340"/>
            <a:ext cx="530352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r>
              <a:rPr lang="en-US"/>
              <a:t>Truncated Deck</a:t>
            </a:r>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F5FF56B-EAE9-4D6B-B9C9-A613F413920D}" type="datetime1">
              <a:rPr lang="en-US" smtClean="0"/>
              <a:t>7/9/2024</a:t>
            </a:fld>
            <a:endParaRPr lang="en-US"/>
          </a:p>
        </p:txBody>
      </p:sp>
      <p:sp>
        <p:nvSpPr>
          <p:cNvPr id="7" name="Holder 7"/>
          <p:cNvSpPr>
            <a:spLocks noGrp="1"/>
          </p:cNvSpPr>
          <p:nvPr>
            <p:ph type="sldNum" sz="quarter" idx="7"/>
          </p:nvPr>
        </p:nvSpPr>
        <p:spPr/>
        <p:txBody>
          <a:bodyPr lIns="0" tIns="0" rIns="0" bIns="0"/>
          <a:lstStyle>
            <a:lvl1pPr>
              <a:defRPr sz="1733" b="0" i="0">
                <a:solidFill>
                  <a:schemeClr val="tx1"/>
                </a:solidFill>
                <a:latin typeface="Arial"/>
                <a:cs typeface="Arial"/>
              </a:defRPr>
            </a:lvl1pPr>
          </a:lstStyle>
          <a:p>
            <a:pPr marL="50799">
              <a:lnSpc>
                <a:spcPts val="2053"/>
              </a:lnSpc>
            </a:pPr>
            <a:fld id="{81D60167-4931-47E6-BA6A-407CBD079E47}" type="slidenum">
              <a:rPr lang="en-US" spc="-33" smtClean="0"/>
              <a:pPr marL="50799">
                <a:lnSpc>
                  <a:spcPts val="2053"/>
                </a:lnSpc>
              </a:pPr>
              <a:t>‹#›</a:t>
            </a:fld>
            <a:endParaRPr lang="en-US" spc="-33"/>
          </a:p>
        </p:txBody>
      </p:sp>
    </p:spTree>
    <p:extLst>
      <p:ext uri="{BB962C8B-B14F-4D97-AF65-F5344CB8AC3E}">
        <p14:creationId xmlns:p14="http://schemas.microsoft.com/office/powerpoint/2010/main" val="139813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268389" y="1356546"/>
            <a:ext cx="10405872" cy="574453"/>
          </a:xfrm>
        </p:spPr>
        <p:txBody>
          <a:bodyPr lIns="0" tIns="0" rIns="0" bIns="0"/>
          <a:lstStyle>
            <a:lvl1pPr>
              <a:defRPr sz="3733" b="0" i="0">
                <a:solidFill>
                  <a:srgbClr val="00508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Truncated Deck</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4F1774D-EEF1-4DCA-9C5F-0CFD195E7256}" type="datetime1">
              <a:rPr lang="en-US" smtClean="0"/>
              <a:t>7/9/2024</a:t>
            </a:fld>
            <a:endParaRPr lang="en-US"/>
          </a:p>
        </p:txBody>
      </p:sp>
      <p:sp>
        <p:nvSpPr>
          <p:cNvPr id="5" name="Holder 5"/>
          <p:cNvSpPr>
            <a:spLocks noGrp="1"/>
          </p:cNvSpPr>
          <p:nvPr>
            <p:ph type="sldNum" sz="quarter" idx="7"/>
          </p:nvPr>
        </p:nvSpPr>
        <p:spPr/>
        <p:txBody>
          <a:bodyPr lIns="0" tIns="0" rIns="0" bIns="0"/>
          <a:lstStyle>
            <a:lvl1pPr>
              <a:defRPr sz="1733" b="0" i="0">
                <a:solidFill>
                  <a:schemeClr val="tx1"/>
                </a:solidFill>
                <a:latin typeface="Arial"/>
                <a:cs typeface="Arial"/>
              </a:defRPr>
            </a:lvl1pPr>
          </a:lstStyle>
          <a:p>
            <a:pPr marL="50799">
              <a:lnSpc>
                <a:spcPts val="2053"/>
              </a:lnSpc>
            </a:pPr>
            <a:fld id="{81D60167-4931-47E6-BA6A-407CBD079E47}" type="slidenum">
              <a:rPr lang="en-US" spc="-33" smtClean="0"/>
              <a:pPr marL="50799">
                <a:lnSpc>
                  <a:spcPts val="2053"/>
                </a:lnSpc>
              </a:pPr>
              <a:t>‹#›</a:t>
            </a:fld>
            <a:endParaRPr lang="en-US" spc="-33"/>
          </a:p>
        </p:txBody>
      </p:sp>
    </p:spTree>
    <p:extLst>
      <p:ext uri="{BB962C8B-B14F-4D97-AF65-F5344CB8AC3E}">
        <p14:creationId xmlns:p14="http://schemas.microsoft.com/office/powerpoint/2010/main" val="307536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Truncated Deck</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0C580A3-2503-4B04-B949-EB3CA14220B0}" type="datetime1">
              <a:rPr lang="en-US" smtClean="0"/>
              <a:t>7/9/2024</a:t>
            </a:fld>
            <a:endParaRPr lang="en-US"/>
          </a:p>
        </p:txBody>
      </p:sp>
      <p:sp>
        <p:nvSpPr>
          <p:cNvPr id="4" name="Holder 4"/>
          <p:cNvSpPr>
            <a:spLocks noGrp="1"/>
          </p:cNvSpPr>
          <p:nvPr>
            <p:ph type="sldNum" sz="quarter" idx="7"/>
          </p:nvPr>
        </p:nvSpPr>
        <p:spPr/>
        <p:txBody>
          <a:bodyPr lIns="0" tIns="0" rIns="0" bIns="0"/>
          <a:lstStyle>
            <a:lvl1pPr>
              <a:defRPr sz="1733" b="0" i="0">
                <a:solidFill>
                  <a:schemeClr val="tx1"/>
                </a:solidFill>
                <a:latin typeface="Arial"/>
                <a:cs typeface="Arial"/>
              </a:defRPr>
            </a:lvl1pPr>
          </a:lstStyle>
          <a:p>
            <a:pPr marL="50799">
              <a:lnSpc>
                <a:spcPts val="2053"/>
              </a:lnSpc>
            </a:pPr>
            <a:fld id="{81D60167-4931-47E6-BA6A-407CBD079E47}" type="slidenum">
              <a:rPr lang="en-US" spc="-33" smtClean="0"/>
              <a:pPr marL="50799">
                <a:lnSpc>
                  <a:spcPts val="2053"/>
                </a:lnSpc>
              </a:pPr>
              <a:t>‹#›</a:t>
            </a:fld>
            <a:endParaRPr lang="en-US" spc="-33"/>
          </a:p>
        </p:txBody>
      </p:sp>
    </p:spTree>
    <p:extLst>
      <p:ext uri="{BB962C8B-B14F-4D97-AF65-F5344CB8AC3E}">
        <p14:creationId xmlns:p14="http://schemas.microsoft.com/office/powerpoint/2010/main" val="47143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E0AE72-2A99-4F9C-82A1-327347FDE672}"/>
              </a:ext>
            </a:extLst>
          </p:cNvPr>
          <p:cNvSpPr/>
          <p:nvPr/>
        </p:nvSpPr>
        <p:spPr>
          <a:xfrm>
            <a:off x="0" y="-57125"/>
            <a:ext cx="12192000" cy="26256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6F39E315-D4CD-4385-845C-DC6177E44B14}"/>
              </a:ext>
            </a:extLst>
          </p:cNvPr>
          <p:cNvPicPr>
            <a:picLocks noChangeAspect="1"/>
          </p:cNvPicPr>
          <p:nvPr/>
        </p:nvPicPr>
        <p:blipFill>
          <a:blip r:embed="rId2"/>
          <a:srcRect/>
          <a:stretch/>
        </p:blipFill>
        <p:spPr>
          <a:xfrm>
            <a:off x="0" y="2568559"/>
            <a:ext cx="12192000" cy="3808476"/>
          </a:xfrm>
          <a:prstGeom prst="rect">
            <a:avLst/>
          </a:prstGeom>
        </p:spPr>
      </p:pic>
      <p:sp>
        <p:nvSpPr>
          <p:cNvPr id="5" name="Title 1">
            <a:extLst>
              <a:ext uri="{FF2B5EF4-FFF2-40B4-BE49-F238E27FC236}">
                <a16:creationId xmlns:a16="http://schemas.microsoft.com/office/drawing/2014/main" id="{37197662-8C92-4520-B4F3-D3C0F5CE17EB}"/>
              </a:ext>
            </a:extLst>
          </p:cNvPr>
          <p:cNvSpPr>
            <a:spLocks noGrp="1"/>
          </p:cNvSpPr>
          <p:nvPr>
            <p:ph type="title"/>
          </p:nvPr>
        </p:nvSpPr>
        <p:spPr>
          <a:xfrm>
            <a:off x="381664" y="811169"/>
            <a:ext cx="11281251" cy="701731"/>
          </a:xfrm>
        </p:spPr>
        <p:txBody>
          <a:bodyPr wrap="square" anchor="t">
            <a:spAutoFit/>
          </a:bodyPr>
          <a:lstStyle>
            <a:lvl1pPr algn="ctr">
              <a:defRPr sz="4400">
                <a:solidFill>
                  <a:srgbClr val="005195"/>
                </a:solidFill>
              </a:defRPr>
            </a:lvl1pPr>
          </a:lstStyle>
          <a:p>
            <a:r>
              <a:rPr lang="en-US"/>
              <a:t>Click to edit Master title style</a:t>
            </a:r>
          </a:p>
        </p:txBody>
      </p:sp>
      <p:sp>
        <p:nvSpPr>
          <p:cNvPr id="6" name="Text Placeholder 2">
            <a:extLst>
              <a:ext uri="{FF2B5EF4-FFF2-40B4-BE49-F238E27FC236}">
                <a16:creationId xmlns:a16="http://schemas.microsoft.com/office/drawing/2014/main" id="{AEC8E3A7-AB62-4D43-AF80-D008A6123B3C}"/>
              </a:ext>
            </a:extLst>
          </p:cNvPr>
          <p:cNvSpPr>
            <a:spLocks noGrp="1"/>
          </p:cNvSpPr>
          <p:nvPr>
            <p:ph type="body" idx="1"/>
          </p:nvPr>
        </p:nvSpPr>
        <p:spPr>
          <a:xfrm>
            <a:off x="381663" y="2568560"/>
            <a:ext cx="7940704" cy="2013379"/>
          </a:xfrm>
        </p:spPr>
        <p:txBody>
          <a:bodyPr anchor="ctr">
            <a:normAutofit/>
          </a:bodyPr>
          <a:lstStyle>
            <a:lvl1pPr marL="0" indent="0" algn="ctr">
              <a:buNone/>
              <a:defRPr sz="23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Rectangle 9">
            <a:extLst>
              <a:ext uri="{FF2B5EF4-FFF2-40B4-BE49-F238E27FC236}">
                <a16:creationId xmlns:a16="http://schemas.microsoft.com/office/drawing/2014/main" id="{6C6EF9A8-D6B0-424E-978B-1EAC626312F6}"/>
              </a:ext>
            </a:extLst>
          </p:cNvPr>
          <p:cNvSpPr/>
          <p:nvPr/>
        </p:nvSpPr>
        <p:spPr>
          <a:xfrm>
            <a:off x="0" y="2250219"/>
            <a:ext cx="12192000" cy="318340"/>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9042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7539" y="301398"/>
            <a:ext cx="10713228" cy="701731"/>
          </a:xfrm>
        </p:spPr>
        <p:txBody>
          <a:bodyPr wrap="square" anchor="t" anchorCtr="0">
            <a:spAutoFit/>
          </a:bodyPr>
          <a:lstStyle>
            <a:lvl1pPr>
              <a:defRPr sz="4400"/>
            </a:lvl1pPr>
          </a:lstStyle>
          <a:p>
            <a:r>
              <a:rPr lang="en-US"/>
              <a:t>Click to edit Master title style</a:t>
            </a:r>
          </a:p>
        </p:txBody>
      </p:sp>
      <p:sp>
        <p:nvSpPr>
          <p:cNvPr id="3" name="Content Placeholder 2"/>
          <p:cNvSpPr>
            <a:spLocks noGrp="1"/>
          </p:cNvSpPr>
          <p:nvPr>
            <p:ph idx="1"/>
          </p:nvPr>
        </p:nvSpPr>
        <p:spPr>
          <a:xfrm>
            <a:off x="748760" y="1882066"/>
            <a:ext cx="10713229" cy="4309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FCF113A1-93C5-428C-A026-2B8219F2C2CA}" type="slidenum">
              <a:rPr lang="en-US" smtClean="0"/>
              <a:t>‹#›</a:t>
            </a:fld>
            <a:endParaRPr lang="en-US"/>
          </a:p>
        </p:txBody>
      </p:sp>
    </p:spTree>
    <p:extLst>
      <p:ext uri="{BB962C8B-B14F-4D97-AF65-F5344CB8AC3E}">
        <p14:creationId xmlns:p14="http://schemas.microsoft.com/office/powerpoint/2010/main" val="53890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16000" y="1600200"/>
            <a:ext cx="10160000" cy="4191000"/>
          </a:xfrm>
        </p:spPr>
        <p:txBody>
          <a:bodyPr/>
          <a:lstStyle/>
          <a:p>
            <a:r>
              <a:rPr lang="en-US"/>
              <a:t>Click to edit Master title style</a:t>
            </a:r>
          </a:p>
        </p:txBody>
      </p:sp>
      <p:sp>
        <p:nvSpPr>
          <p:cNvPr id="5" name="Rectangle 6"/>
          <p:cNvSpPr>
            <a:spLocks noGrp="1" noChangeArrowheads="1"/>
          </p:cNvSpPr>
          <p:nvPr>
            <p:ph type="sldNum" sz="quarter" idx="12"/>
          </p:nvPr>
        </p:nvSpPr>
        <p:spPr>
          <a:xfrm>
            <a:off x="10759735" y="6464437"/>
            <a:ext cx="941953" cy="241163"/>
          </a:xfrm>
          <a:ln/>
        </p:spPr>
        <p:txBody>
          <a:bodyPr/>
          <a:lstStyle>
            <a:lvl1pPr>
              <a:defRPr/>
            </a:lvl1pPr>
          </a:lstStyle>
          <a:p>
            <a:fld id="{FCF113A1-93C5-428C-A026-2B8219F2C2CA}" type="slidenum">
              <a:rPr lang="en-US" smtClean="0"/>
              <a:t>‹#›</a:t>
            </a:fld>
            <a:endParaRPr lang="en-US"/>
          </a:p>
        </p:txBody>
      </p:sp>
    </p:spTree>
    <p:extLst>
      <p:ext uri="{BB962C8B-B14F-4D97-AF65-F5344CB8AC3E}">
        <p14:creationId xmlns:p14="http://schemas.microsoft.com/office/powerpoint/2010/main" val="111482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3E5DB7EE-EA69-4DFB-8F98-BB47862F5B79}" type="slidenum">
              <a:rPr lang="en-US" smtClean="0"/>
              <a:t>‹#›</a:t>
            </a:fld>
            <a:endParaRPr lang="en-US"/>
          </a:p>
        </p:txBody>
      </p:sp>
    </p:spTree>
    <p:extLst>
      <p:ext uri="{BB962C8B-B14F-4D97-AF65-F5344CB8AC3E}">
        <p14:creationId xmlns:p14="http://schemas.microsoft.com/office/powerpoint/2010/main" val="16671469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3.svg"/><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697481" y="673607"/>
            <a:ext cx="9494519" cy="356616"/>
          </a:xfrm>
          <a:prstGeom prst="rect">
            <a:avLst/>
          </a:prstGeom>
        </p:spPr>
      </p:pic>
      <p:sp>
        <p:nvSpPr>
          <p:cNvPr id="2" name="Holder 2"/>
          <p:cNvSpPr>
            <a:spLocks noGrp="1"/>
          </p:cNvSpPr>
          <p:nvPr>
            <p:ph type="title"/>
          </p:nvPr>
        </p:nvSpPr>
        <p:spPr>
          <a:xfrm>
            <a:off x="1268389" y="1356546"/>
            <a:ext cx="10405872" cy="430887"/>
          </a:xfrm>
          <a:prstGeom prst="rect">
            <a:avLst/>
          </a:prstGeom>
        </p:spPr>
        <p:txBody>
          <a:bodyPr wrap="square" lIns="0" tIns="0" rIns="0" bIns="0">
            <a:spAutoFit/>
          </a:bodyPr>
          <a:lstStyle>
            <a:lvl1pPr>
              <a:defRPr sz="2800" b="0" i="0">
                <a:solidFill>
                  <a:srgbClr val="005086"/>
                </a:solidFill>
                <a:latin typeface="Arial"/>
                <a:cs typeface="Arial"/>
              </a:defRPr>
            </a:lvl1pPr>
          </a:lstStyle>
          <a:p>
            <a:endParaRPr/>
          </a:p>
        </p:txBody>
      </p:sp>
      <p:sp>
        <p:nvSpPr>
          <p:cNvPr id="3" name="Holder 3"/>
          <p:cNvSpPr>
            <a:spLocks noGrp="1"/>
          </p:cNvSpPr>
          <p:nvPr>
            <p:ph type="body" idx="1"/>
          </p:nvPr>
        </p:nvSpPr>
        <p:spPr>
          <a:xfrm>
            <a:off x="1273139" y="2450187"/>
            <a:ext cx="10010987" cy="246221"/>
          </a:xfrm>
          <a:prstGeom prst="rect">
            <a:avLst/>
          </a:prstGeom>
        </p:spPr>
        <p:txBody>
          <a:bodyPr wrap="square" lIns="0" tIns="0" rIns="0" bIns="0">
            <a:spAutoFit/>
          </a:bodyPr>
          <a:lstStyle>
            <a:lvl1pPr>
              <a:defRPr sz="1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1"/>
            <a:ext cx="3901440" cy="276999"/>
          </a:xfrm>
          <a:prstGeom prst="rect">
            <a:avLst/>
          </a:prstGeom>
        </p:spPr>
        <p:txBody>
          <a:bodyPr wrap="square" lIns="0" tIns="0" rIns="0" bIns="0">
            <a:spAutoFit/>
          </a:bodyPr>
          <a:lstStyle>
            <a:lvl1pPr algn="ctr">
              <a:defRPr>
                <a:solidFill>
                  <a:schemeClr val="tx1">
                    <a:tint val="75000"/>
                  </a:schemeClr>
                </a:solidFill>
              </a:defRPr>
            </a:lvl1pPr>
          </a:lstStyle>
          <a:p>
            <a:r>
              <a:rPr lang="en-US"/>
              <a:t>Truncated Deck</a:t>
            </a:r>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EA2699D5-7560-4D68-937F-B3BDF22CABBA}" type="datetime1">
              <a:rPr lang="en-US" smtClean="0"/>
              <a:t>7/9/2024</a:t>
            </a:fld>
            <a:endParaRPr lang="en-US"/>
          </a:p>
        </p:txBody>
      </p:sp>
      <p:sp>
        <p:nvSpPr>
          <p:cNvPr id="6" name="Holder 6"/>
          <p:cNvSpPr>
            <a:spLocks noGrp="1"/>
          </p:cNvSpPr>
          <p:nvPr>
            <p:ph type="sldNum" sz="quarter" idx="7"/>
          </p:nvPr>
        </p:nvSpPr>
        <p:spPr>
          <a:xfrm>
            <a:off x="11720936" y="6452888"/>
            <a:ext cx="364912" cy="252505"/>
          </a:xfrm>
          <a:prstGeom prst="rect">
            <a:avLst/>
          </a:prstGeom>
        </p:spPr>
        <p:txBody>
          <a:bodyPr wrap="square" lIns="0" tIns="0" rIns="0" bIns="0">
            <a:spAutoFit/>
          </a:bodyPr>
          <a:lstStyle>
            <a:lvl1pPr>
              <a:defRPr sz="1733" b="0" i="0">
                <a:solidFill>
                  <a:schemeClr val="tx1"/>
                </a:solidFill>
                <a:latin typeface="Arial"/>
                <a:cs typeface="Arial"/>
              </a:defRPr>
            </a:lvl1pPr>
          </a:lstStyle>
          <a:p>
            <a:pPr marL="50799">
              <a:lnSpc>
                <a:spcPts val="2053"/>
              </a:lnSpc>
            </a:pPr>
            <a:fld id="{81D60167-4931-47E6-BA6A-407CBD079E47}" type="slidenum">
              <a:rPr lang="en-US" spc="-33" smtClean="0"/>
              <a:pPr marL="50799">
                <a:lnSpc>
                  <a:spcPts val="2053"/>
                </a:lnSpc>
              </a:pPr>
              <a:t>‹#›</a:t>
            </a:fld>
            <a:endParaRPr lang="en-US" spc="-33"/>
          </a:p>
        </p:txBody>
      </p:sp>
    </p:spTree>
    <p:extLst>
      <p:ext uri="{BB962C8B-B14F-4D97-AF65-F5344CB8AC3E}">
        <p14:creationId xmlns:p14="http://schemas.microsoft.com/office/powerpoint/2010/main" val="3315991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39ED03-E323-42B1-8A8B-6921AF195F1A}"/>
              </a:ext>
            </a:extLst>
          </p:cNvPr>
          <p:cNvSpPr/>
          <p:nvPr/>
        </p:nvSpPr>
        <p:spPr>
          <a:xfrm>
            <a:off x="0" y="1"/>
            <a:ext cx="12192000" cy="149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17CD38FF-B72C-471D-B910-818265401B8A}"/>
              </a:ext>
            </a:extLst>
          </p:cNvPr>
          <p:cNvSpPr/>
          <p:nvPr/>
        </p:nvSpPr>
        <p:spPr>
          <a:xfrm>
            <a:off x="0" y="6377036"/>
            <a:ext cx="12192000" cy="480965"/>
          </a:xfrm>
          <a:prstGeom prst="rect">
            <a:avLst/>
          </a:prstGeom>
          <a:solidFill>
            <a:srgbClr val="2CA2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768627" y="278296"/>
            <a:ext cx="10782140" cy="9221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8627" y="1812898"/>
            <a:ext cx="10782140" cy="4378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07568" y="6500192"/>
            <a:ext cx="2743200" cy="241163"/>
          </a:xfrm>
          <a:prstGeom prst="rect">
            <a:avLst/>
          </a:prstGeom>
        </p:spPr>
        <p:txBody>
          <a:bodyPr vert="horz" lIns="91440" tIns="45720" rIns="91440" bIns="45720" rtlCol="0" anchor="ctr"/>
          <a:lstStyle>
            <a:lvl1pPr algn="r">
              <a:defRPr sz="1200" b="0" i="0">
                <a:solidFill>
                  <a:schemeClr val="bg1"/>
                </a:solidFill>
                <a:latin typeface="Helvetica LT Std" pitchFamily="2" charset="0"/>
              </a:defRPr>
            </a:lvl1pPr>
          </a:lstStyle>
          <a:p>
            <a:fld id="{FCF113A1-93C5-428C-A026-2B8219F2C2CA}" type="slidenum">
              <a:rPr lang="en-US" smtClean="0"/>
              <a:t>‹#›</a:t>
            </a:fld>
            <a:endParaRPr lang="en-US"/>
          </a:p>
        </p:txBody>
      </p:sp>
      <p:sp>
        <p:nvSpPr>
          <p:cNvPr id="10" name="Rectangle 9">
            <a:extLst>
              <a:ext uri="{FF2B5EF4-FFF2-40B4-BE49-F238E27FC236}">
                <a16:creationId xmlns:a16="http://schemas.microsoft.com/office/drawing/2014/main" id="{A0136222-91A9-4682-9293-05BECC8BAEE7}"/>
              </a:ext>
            </a:extLst>
          </p:cNvPr>
          <p:cNvSpPr/>
          <p:nvPr/>
        </p:nvSpPr>
        <p:spPr>
          <a:xfrm>
            <a:off x="0" y="1261120"/>
            <a:ext cx="12192000" cy="360263"/>
          </a:xfrm>
          <a:prstGeom prst="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Graphic 11">
            <a:extLst>
              <a:ext uri="{FF2B5EF4-FFF2-40B4-BE49-F238E27FC236}">
                <a16:creationId xmlns:a16="http://schemas.microsoft.com/office/drawing/2014/main" id="{741ACC4D-5BE3-451D-8982-A55EC3C90B5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9489" y="6453789"/>
            <a:ext cx="2427897" cy="306545"/>
          </a:xfrm>
          <a:prstGeom prst="rect">
            <a:avLst/>
          </a:prstGeom>
        </p:spPr>
      </p:pic>
      <p:sp>
        <p:nvSpPr>
          <p:cNvPr id="9" name="TextBox 8">
            <a:extLst>
              <a:ext uri="{FF2B5EF4-FFF2-40B4-BE49-F238E27FC236}">
                <a16:creationId xmlns:a16="http://schemas.microsoft.com/office/drawing/2014/main" id="{2AF481F5-E1FB-4CA2-BEF5-75F82187DBA8}"/>
              </a:ext>
            </a:extLst>
          </p:cNvPr>
          <p:cNvSpPr txBox="1"/>
          <p:nvPr/>
        </p:nvSpPr>
        <p:spPr>
          <a:xfrm>
            <a:off x="3691990" y="6422395"/>
            <a:ext cx="4935414" cy="369332"/>
          </a:xfrm>
          <a:prstGeom prst="rect">
            <a:avLst/>
          </a:prstGeom>
          <a:noFill/>
        </p:spPr>
        <p:txBody>
          <a:bodyPr wrap="square" rtlCol="0">
            <a:spAutoFit/>
          </a:bodyPr>
          <a:lstStyle/>
          <a:p>
            <a:pPr algn="ctr"/>
            <a:r>
              <a:rPr lang="en-US">
                <a:solidFill>
                  <a:schemeClr val="bg1"/>
                </a:solidFill>
              </a:rPr>
              <a:t>Environmentally Preferable </a:t>
            </a:r>
            <a:r>
              <a:rPr lang="en-US" sz="1800" kern="1200">
                <a:solidFill>
                  <a:schemeClr val="bg1"/>
                </a:solidFill>
                <a:latin typeface="+mn-lt"/>
                <a:ea typeface="+mn-ea"/>
                <a:cs typeface="+mn-cs"/>
              </a:rPr>
              <a:t>Purchasing Program</a:t>
            </a:r>
          </a:p>
        </p:txBody>
      </p:sp>
    </p:spTree>
    <p:extLst>
      <p:ext uri="{BB962C8B-B14F-4D97-AF65-F5344CB8AC3E}">
        <p14:creationId xmlns:p14="http://schemas.microsoft.com/office/powerpoint/2010/main" val="90665007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xStyles>
    <p:titleStyle>
      <a:lvl1pPr algn="l" defTabSz="914400" rtl="0" eaLnBrk="1" latinLnBrk="0" hangingPunct="1">
        <a:lnSpc>
          <a:spcPct val="90000"/>
        </a:lnSpc>
        <a:spcBef>
          <a:spcPct val="0"/>
        </a:spcBef>
        <a:buNone/>
        <a:defRPr sz="4000" b="1" i="0" kern="1200">
          <a:solidFill>
            <a:srgbClr val="005195"/>
          </a:solidFill>
          <a:latin typeface="Helvetica LT Std"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2EA249"/>
        </a:buClr>
        <a:buFont typeface="Arial" panose="020B0604020202020204" pitchFamily="34" charset="0"/>
        <a:buChar char="•"/>
        <a:defRPr sz="2600" b="0" i="0" kern="1200">
          <a:solidFill>
            <a:schemeClr val="tx1"/>
          </a:solidFill>
          <a:latin typeface="Helvetica LT Std" pitchFamily="2" charset="0"/>
          <a:ea typeface="+mn-ea"/>
          <a:cs typeface="+mn-cs"/>
        </a:defRPr>
      </a:lvl1pPr>
      <a:lvl2pPr marL="685800" indent="-228600" algn="l" defTabSz="914400" rtl="0" eaLnBrk="1" latinLnBrk="0" hangingPunct="1">
        <a:lnSpc>
          <a:spcPct val="90000"/>
        </a:lnSpc>
        <a:spcBef>
          <a:spcPts val="500"/>
        </a:spcBef>
        <a:buClr>
          <a:srgbClr val="2EA249"/>
        </a:buClr>
        <a:buFont typeface="Arial" panose="020B0604020202020204" pitchFamily="34" charset="0"/>
        <a:buChar char="•"/>
        <a:defRPr sz="2400" b="0" i="0" kern="1200">
          <a:solidFill>
            <a:schemeClr val="tx1"/>
          </a:solidFill>
          <a:latin typeface="Helvetica LT Std" pitchFamily="2" charset="0"/>
          <a:ea typeface="+mn-ea"/>
          <a:cs typeface="+mn-cs"/>
        </a:defRPr>
      </a:lvl2pPr>
      <a:lvl3pPr marL="1143000" indent="-228600" algn="l" defTabSz="914400" rtl="0" eaLnBrk="1" latinLnBrk="0" hangingPunct="1">
        <a:lnSpc>
          <a:spcPct val="90000"/>
        </a:lnSpc>
        <a:spcBef>
          <a:spcPts val="500"/>
        </a:spcBef>
        <a:buClr>
          <a:srgbClr val="2EA249"/>
        </a:buClr>
        <a:buFont typeface="Arial" panose="020B0604020202020204" pitchFamily="34" charset="0"/>
        <a:buChar char="•"/>
        <a:defRPr sz="2000" b="0" i="0" kern="1200">
          <a:solidFill>
            <a:schemeClr val="tx1"/>
          </a:solidFill>
          <a:latin typeface="Helvetica LT Std" pitchFamily="2" charset="0"/>
          <a:ea typeface="+mn-ea"/>
          <a:cs typeface="+mn-cs"/>
        </a:defRPr>
      </a:lvl3pPr>
      <a:lvl4pPr marL="1600200" indent="-228600" algn="l" defTabSz="914400" rtl="0" eaLnBrk="1" latinLnBrk="0" hangingPunct="1">
        <a:lnSpc>
          <a:spcPct val="90000"/>
        </a:lnSpc>
        <a:spcBef>
          <a:spcPts val="500"/>
        </a:spcBef>
        <a:buClr>
          <a:srgbClr val="2EA249"/>
        </a:buClr>
        <a:buFont typeface="Arial" panose="020B0604020202020204" pitchFamily="34" charset="0"/>
        <a:buChar char="•"/>
        <a:defRPr sz="1800" b="0" i="0" kern="1200">
          <a:solidFill>
            <a:schemeClr val="tx1"/>
          </a:solidFill>
          <a:latin typeface="Helvetica LT Std" pitchFamily="2" charset="0"/>
          <a:ea typeface="+mn-ea"/>
          <a:cs typeface="+mn-cs"/>
        </a:defRPr>
      </a:lvl4pPr>
      <a:lvl5pPr marL="2057400" indent="-228600" algn="l" defTabSz="914400" rtl="0" eaLnBrk="1" latinLnBrk="0" hangingPunct="1">
        <a:lnSpc>
          <a:spcPct val="90000"/>
        </a:lnSpc>
        <a:spcBef>
          <a:spcPts val="500"/>
        </a:spcBef>
        <a:buClr>
          <a:srgbClr val="00CC66"/>
        </a:buClr>
        <a:buFont typeface="Arial" panose="020B0604020202020204" pitchFamily="34" charset="0"/>
        <a:buChar char="•"/>
        <a:defRPr sz="1800" b="0" i="0"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ederalregister.gov/documents/2024/04/22/2024-07931/federal-acquisition-regulation-sustainable-procure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cquisition.gov/far/part-2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7.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greenerproducts/recommendations-specifications-standards-and-ecolabels-federal-purchas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7FFE6939_754EE0E.xm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hyperlink" Target="https://www.epa.gov/greenerproducts/recommendations-specifications-standards-and-ecolabels-federal-purchas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sftool.ecomedesdemo.co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www.epa.gov/greenerproducts/forms/contact-us-about-greener-products-and-services" TargetMode="External"/><Relationship Id="rId5" Type="http://schemas.openxmlformats.org/officeDocument/2006/relationships/hyperlink" Target="mailto:epp@epa.gov" TargetMode="External"/><Relationship Id="rId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energy.gov/femp/federal-energy-management-program" TargetMode="External"/><Relationship Id="rId3" Type="http://schemas.openxmlformats.org/officeDocument/2006/relationships/hyperlink" Target="https://www.epa.gov/smm/comprehensive-procurement-guideline-cpg-program" TargetMode="External"/><Relationship Id="rId7" Type="http://schemas.openxmlformats.org/officeDocument/2006/relationships/hyperlink" Target="https://www.energystar.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epa.gov/saferchoice" TargetMode="External"/><Relationship Id="rId5" Type="http://schemas.openxmlformats.org/officeDocument/2006/relationships/hyperlink" Target="https://www.biopreferred.gov/BioPreferred/faces/Welcome.xhtml" TargetMode="External"/><Relationship Id="rId10" Type="http://schemas.openxmlformats.org/officeDocument/2006/relationships/hyperlink" Target="https://www.epa.gov/snap" TargetMode="External"/><Relationship Id="rId4" Type="http://schemas.openxmlformats.org/officeDocument/2006/relationships/hyperlink" Target="https://www.epa.gov/watersense" TargetMode="External"/><Relationship Id="rId9" Type="http://schemas.openxmlformats.org/officeDocument/2006/relationships/hyperlink" Target="https://www.epa.gov/greenerproducts/recommendations-specifications-standards-and-ecolabels-federal-purchasin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picture containing diagram&#10;&#10;Description automatically generated">
            <a:extLst>
              <a:ext uri="{FF2B5EF4-FFF2-40B4-BE49-F238E27FC236}">
                <a16:creationId xmlns:a16="http://schemas.microsoft.com/office/drawing/2014/main" id="{2A81E631-A3AF-A94F-DF10-47A783597EB6}"/>
              </a:ext>
            </a:extLst>
          </p:cNvPr>
          <p:cNvPicPr>
            <a:picLocks noChangeAspect="1"/>
          </p:cNvPicPr>
          <p:nvPr/>
        </p:nvPicPr>
        <p:blipFill rotWithShape="1">
          <a:blip r:embed="rId3">
            <a:alphaModFix amt="32000"/>
            <a:extLst>
              <a:ext uri="{28A0092B-C50C-407E-A947-70E740481C1C}">
                <a14:useLocalDpi xmlns:a14="http://schemas.microsoft.com/office/drawing/2010/main" val="0"/>
              </a:ext>
            </a:extLst>
          </a:blip>
          <a:srcRect l="6050" t="12278" r="3735" b="12536"/>
          <a:stretch/>
        </p:blipFill>
        <p:spPr>
          <a:xfrm>
            <a:off x="46601" y="2096674"/>
            <a:ext cx="12264111" cy="4408759"/>
          </a:xfrm>
          <a:prstGeom prst="rect">
            <a:avLst/>
          </a:prstGeom>
        </p:spPr>
      </p:pic>
      <p:sp>
        <p:nvSpPr>
          <p:cNvPr id="2" name="Title 1">
            <a:extLst>
              <a:ext uri="{FF2B5EF4-FFF2-40B4-BE49-F238E27FC236}">
                <a16:creationId xmlns:a16="http://schemas.microsoft.com/office/drawing/2014/main" id="{27383497-2C4F-41EE-8858-76A1DDF42D56}"/>
              </a:ext>
            </a:extLst>
          </p:cNvPr>
          <p:cNvSpPr>
            <a:spLocks noGrp="1"/>
          </p:cNvSpPr>
          <p:nvPr>
            <p:ph type="title"/>
          </p:nvPr>
        </p:nvSpPr>
        <p:spPr>
          <a:xfrm>
            <a:off x="-3" y="293733"/>
            <a:ext cx="12192003" cy="1217916"/>
          </a:xfrm>
          <a:solidFill>
            <a:schemeClr val="accent1"/>
          </a:solidFill>
        </p:spPr>
        <p:txBody>
          <a:bodyPr vert="horz" lIns="91440" tIns="45720" rIns="91440" bIns="45720" rtlCol="0" anchor="b">
            <a:noAutofit/>
          </a:bodyPr>
          <a:lstStyle/>
          <a:p>
            <a:pPr algn="ctr"/>
            <a:r>
              <a:rPr lang="en-US" sz="3600">
                <a:solidFill>
                  <a:schemeClr val="bg1"/>
                </a:solidFill>
                <a:latin typeface="+mn-lt"/>
              </a:rPr>
              <a:t>Environmental Protection Agency’s </a:t>
            </a:r>
            <a:br>
              <a:rPr lang="en-US" sz="3600">
                <a:solidFill>
                  <a:schemeClr val="bg1"/>
                </a:solidFill>
                <a:latin typeface="+mn-lt"/>
              </a:rPr>
            </a:br>
            <a:r>
              <a:rPr lang="en-US" sz="3600">
                <a:solidFill>
                  <a:schemeClr val="bg1"/>
                </a:solidFill>
                <a:latin typeface="+mn-lt"/>
              </a:rPr>
              <a:t>Environmentally Preferable Purchasing (EPP) Program </a:t>
            </a:r>
            <a:endParaRPr lang="en-US" sz="2800">
              <a:solidFill>
                <a:schemeClr val="bg1"/>
              </a:solidFill>
              <a:latin typeface="+mn-lt"/>
            </a:endParaRPr>
          </a:p>
        </p:txBody>
      </p:sp>
      <p:sp>
        <p:nvSpPr>
          <p:cNvPr id="12" name="TextBox 11">
            <a:extLst>
              <a:ext uri="{FF2B5EF4-FFF2-40B4-BE49-F238E27FC236}">
                <a16:creationId xmlns:a16="http://schemas.microsoft.com/office/drawing/2014/main" id="{C67E5812-B942-32D8-933A-75686DA3AF32}"/>
              </a:ext>
            </a:extLst>
          </p:cNvPr>
          <p:cNvSpPr txBox="1"/>
          <p:nvPr/>
        </p:nvSpPr>
        <p:spPr>
          <a:xfrm>
            <a:off x="3409284" y="1542615"/>
            <a:ext cx="5370381" cy="646331"/>
          </a:xfrm>
          <a:prstGeom prst="rect">
            <a:avLst/>
          </a:prstGeom>
          <a:noFill/>
        </p:spPr>
        <p:txBody>
          <a:bodyPr wrap="square" rtlCol="0">
            <a:spAutoFit/>
          </a:bodyPr>
          <a:lstStyle/>
          <a:p>
            <a:pPr algn="ctr"/>
            <a:r>
              <a:rPr lang="en-US" b="1"/>
              <a:t>Coalition for Government Procurement Webinar</a:t>
            </a:r>
          </a:p>
          <a:p>
            <a:pPr algn="ctr"/>
            <a:r>
              <a:rPr lang="en-US" b="1"/>
              <a:t>July 9, 2024</a:t>
            </a:r>
          </a:p>
        </p:txBody>
      </p:sp>
      <p:grpSp>
        <p:nvGrpSpPr>
          <p:cNvPr id="4" name="Group 3">
            <a:extLst>
              <a:ext uri="{FF2B5EF4-FFF2-40B4-BE49-F238E27FC236}">
                <a16:creationId xmlns:a16="http://schemas.microsoft.com/office/drawing/2014/main" id="{655ED98E-6351-D320-F9B3-E687603EA145}"/>
              </a:ext>
            </a:extLst>
          </p:cNvPr>
          <p:cNvGrpSpPr/>
          <p:nvPr/>
        </p:nvGrpSpPr>
        <p:grpSpPr>
          <a:xfrm>
            <a:off x="714098" y="5475941"/>
            <a:ext cx="4046033" cy="995492"/>
            <a:chOff x="2261427" y="904"/>
            <a:chExt cx="6184055" cy="1505930"/>
          </a:xfrm>
          <a:solidFill>
            <a:schemeClr val="accent1"/>
          </a:solidFill>
        </p:grpSpPr>
        <p:sp>
          <p:nvSpPr>
            <p:cNvPr id="5" name="Arrow: Pentagon 4">
              <a:extLst>
                <a:ext uri="{FF2B5EF4-FFF2-40B4-BE49-F238E27FC236}">
                  <a16:creationId xmlns:a16="http://schemas.microsoft.com/office/drawing/2014/main" id="{35BF0D7D-84BC-62C2-2AFC-CF8DC002E3AC}"/>
                </a:ext>
              </a:extLst>
            </p:cNvPr>
            <p:cNvSpPr/>
            <p:nvPr/>
          </p:nvSpPr>
          <p:spPr>
            <a:xfrm rot="10800000">
              <a:off x="2261427" y="916"/>
              <a:ext cx="6184055" cy="1505918"/>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Arrow: Pentagon 4">
              <a:extLst>
                <a:ext uri="{FF2B5EF4-FFF2-40B4-BE49-F238E27FC236}">
                  <a16:creationId xmlns:a16="http://schemas.microsoft.com/office/drawing/2014/main" id="{6CC9E0F2-0E16-F9BF-BC4C-821DC82C83A4}"/>
                </a:ext>
              </a:extLst>
            </p:cNvPr>
            <p:cNvSpPr txBox="1"/>
            <p:nvPr/>
          </p:nvSpPr>
          <p:spPr>
            <a:xfrm>
              <a:off x="2419017" y="904"/>
              <a:ext cx="6026465" cy="15059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4069" tIns="167640" rIns="312928" bIns="167640" numCol="1" spcCol="1270" anchor="ctr" anchorCtr="0">
              <a:noAutofit/>
            </a:bodyPr>
            <a:lstStyle/>
            <a:p>
              <a:pPr marL="0" marR="0" lvl="0" indent="0" algn="l" defTabSz="195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 Jenna Larkin</a:t>
              </a:r>
            </a:p>
          </p:txBody>
        </p:sp>
      </p:grpSp>
      <p:pic>
        <p:nvPicPr>
          <p:cNvPr id="8" name="Picture 7" descr="A person smiling for the camera&#10;&#10;Description automatically generated with medium confidence">
            <a:extLst>
              <a:ext uri="{FF2B5EF4-FFF2-40B4-BE49-F238E27FC236}">
                <a16:creationId xmlns:a16="http://schemas.microsoft.com/office/drawing/2014/main" id="{75E5D8C5-5B7F-521B-BE34-66C9F5076B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57" y="5232977"/>
            <a:ext cx="1313256" cy="1398287"/>
          </a:xfrm>
          <a:prstGeom prst="ellipse">
            <a:avLst/>
          </a:prstGeom>
          <a:ln>
            <a:noFill/>
          </a:ln>
          <a:effectLst>
            <a:softEdge rad="0"/>
          </a:effectLst>
        </p:spPr>
      </p:pic>
      <p:grpSp>
        <p:nvGrpSpPr>
          <p:cNvPr id="9" name="Group 8">
            <a:extLst>
              <a:ext uri="{FF2B5EF4-FFF2-40B4-BE49-F238E27FC236}">
                <a16:creationId xmlns:a16="http://schemas.microsoft.com/office/drawing/2014/main" id="{B12800F3-B68F-E13B-D7B6-FDF0CDC3A53C}"/>
              </a:ext>
            </a:extLst>
          </p:cNvPr>
          <p:cNvGrpSpPr/>
          <p:nvPr/>
        </p:nvGrpSpPr>
        <p:grpSpPr>
          <a:xfrm>
            <a:off x="273211" y="3966589"/>
            <a:ext cx="4486920" cy="1020351"/>
            <a:chOff x="1934117" y="-36692"/>
            <a:chExt cx="6184055" cy="1543537"/>
          </a:xfrm>
          <a:solidFill>
            <a:schemeClr val="accent1"/>
          </a:solidFill>
        </p:grpSpPr>
        <p:sp>
          <p:nvSpPr>
            <p:cNvPr id="10" name="Arrow: Pentagon 9">
              <a:extLst>
                <a:ext uri="{FF2B5EF4-FFF2-40B4-BE49-F238E27FC236}">
                  <a16:creationId xmlns:a16="http://schemas.microsoft.com/office/drawing/2014/main" id="{CF9EB457-F234-A785-091C-1FFDA89BC28D}"/>
                </a:ext>
              </a:extLst>
            </p:cNvPr>
            <p:cNvSpPr/>
            <p:nvPr/>
          </p:nvSpPr>
          <p:spPr>
            <a:xfrm rot="10800000">
              <a:off x="1934117" y="926"/>
              <a:ext cx="6184055" cy="1505919"/>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Arrow: Pentagon 4">
              <a:extLst>
                <a:ext uri="{FF2B5EF4-FFF2-40B4-BE49-F238E27FC236}">
                  <a16:creationId xmlns:a16="http://schemas.microsoft.com/office/drawing/2014/main" id="{A5A7A779-058B-6DF9-6668-255C4A685E15}"/>
                </a:ext>
              </a:extLst>
            </p:cNvPr>
            <p:cNvSpPr txBox="1"/>
            <p:nvPr/>
          </p:nvSpPr>
          <p:spPr>
            <a:xfrm>
              <a:off x="2578762" y="-36692"/>
              <a:ext cx="5539410" cy="15059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4069" tIns="167640" rIns="312928" bIns="167640" numCol="1" spcCol="1270" anchor="ctr" anchorCtr="0">
              <a:noAutofit/>
            </a:bodyPr>
            <a:lstStyle/>
            <a:p>
              <a:pPr marL="0" marR="0" lvl="0" indent="0" algn="l" defTabSz="19558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 Jonathan Rifkin</a:t>
              </a:r>
            </a:p>
          </p:txBody>
        </p:sp>
      </p:grpSp>
      <p:pic>
        <p:nvPicPr>
          <p:cNvPr id="3" name="Picture 2">
            <a:extLst>
              <a:ext uri="{FF2B5EF4-FFF2-40B4-BE49-F238E27FC236}">
                <a16:creationId xmlns:a16="http://schemas.microsoft.com/office/drawing/2014/main" id="{8EB91534-7491-2961-9071-1304E513710A}"/>
              </a:ext>
            </a:extLst>
          </p:cNvPr>
          <p:cNvPicPr>
            <a:picLocks noChangeAspect="1"/>
          </p:cNvPicPr>
          <p:nvPr/>
        </p:nvPicPr>
        <p:blipFill>
          <a:blip r:embed="rId5">
            <a:extLst>
              <a:ext uri="{28A0092B-C50C-407E-A947-70E740481C1C}">
                <a14:useLocalDpi xmlns:a14="http://schemas.microsoft.com/office/drawing/2010/main" val="0"/>
              </a:ext>
            </a:extLst>
          </a:blip>
          <a:srcRect l="6653" r="6653"/>
          <a:stretch/>
        </p:blipFill>
        <p:spPr>
          <a:xfrm>
            <a:off x="43548" y="3776093"/>
            <a:ext cx="1292772" cy="1376477"/>
          </a:xfrm>
          <a:prstGeom prst="ellipse">
            <a:avLst/>
          </a:prstGeom>
          <a:ln>
            <a:noFill/>
          </a:ln>
          <a:effectLst>
            <a:softEdge rad="0"/>
          </a:effectLst>
        </p:spPr>
      </p:pic>
    </p:spTree>
    <p:extLst>
      <p:ext uri="{BB962C8B-B14F-4D97-AF65-F5344CB8AC3E}">
        <p14:creationId xmlns:p14="http://schemas.microsoft.com/office/powerpoint/2010/main" val="299570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82239" y="2364785"/>
            <a:ext cx="9850120" cy="1658253"/>
          </a:xfrm>
          <a:prstGeom prst="rect">
            <a:avLst/>
          </a:prstGeom>
        </p:spPr>
        <p:txBody>
          <a:bodyPr vert="horz" wrap="square" lIns="0" tIns="16933" rIns="0" bIns="0" rtlCol="0" anchor="t">
            <a:spAutoFit/>
          </a:bodyPr>
          <a:lstStyle/>
          <a:p>
            <a:pPr marL="453802" marR="579952" indent="-421629" algn="just" defTabSz="1219170">
              <a:spcBef>
                <a:spcPts val="1333"/>
              </a:spcBef>
              <a:buSzPct val="87500"/>
              <a:buFontTx/>
              <a:buChar char="●"/>
              <a:tabLst>
                <a:tab pos="456342" algn="l"/>
              </a:tabLst>
            </a:pPr>
            <a:r>
              <a:rPr lang="en-US" sz="2133" i="1" kern="0">
                <a:solidFill>
                  <a:srgbClr val="4F81BD"/>
                </a:solidFill>
                <a:latin typeface="Arial"/>
                <a:cs typeface="Arial"/>
              </a:rPr>
              <a:t>CO to identify Sustainable Products and Services </a:t>
            </a:r>
            <a:r>
              <a:rPr lang="en-US" sz="2133" i="1" kern="0">
                <a:solidFill>
                  <a:sysClr val="windowText" lastClr="000000"/>
                </a:solidFill>
                <a:latin typeface="Arial"/>
                <a:cs typeface="Arial"/>
              </a:rPr>
              <a:t>- </a:t>
            </a:r>
            <a:r>
              <a:rPr sz="2133" kern="0">
                <a:solidFill>
                  <a:sysClr val="windowText" lastClr="000000"/>
                </a:solidFill>
                <a:latin typeface="Arial"/>
                <a:cs typeface="Arial"/>
              </a:rPr>
              <a:t>FAR</a:t>
            </a:r>
            <a:r>
              <a:rPr sz="2133" kern="0" spc="-60">
                <a:solidFill>
                  <a:sysClr val="windowText" lastClr="000000"/>
                </a:solidFill>
                <a:latin typeface="Arial"/>
                <a:cs typeface="Arial"/>
              </a:rPr>
              <a:t> </a:t>
            </a:r>
            <a:r>
              <a:rPr sz="2133" kern="0">
                <a:solidFill>
                  <a:sysClr val="windowText" lastClr="000000"/>
                </a:solidFill>
                <a:latin typeface="Arial"/>
                <a:cs typeface="Arial"/>
              </a:rPr>
              <a:t>23.104(b)</a:t>
            </a:r>
            <a:r>
              <a:rPr lang="en-US" sz="2133" kern="0" spc="-20">
                <a:solidFill>
                  <a:sysClr val="windowText" lastClr="000000"/>
                </a:solidFill>
                <a:latin typeface="Arial"/>
                <a:cs typeface="Arial"/>
              </a:rPr>
              <a:t> </a:t>
            </a:r>
            <a:r>
              <a:rPr lang="en-US" sz="2133" kern="0" spc="-20">
                <a:solidFill>
                  <a:prstClr val="black"/>
                </a:solidFill>
                <a:latin typeface="Arial"/>
                <a:cs typeface="Arial"/>
              </a:rPr>
              <a:t>and 52.223-23(b)</a:t>
            </a:r>
            <a:r>
              <a:rPr lang="en-US" sz="2133" kern="0" spc="-20">
                <a:solidFill>
                  <a:srgbClr val="FF0000"/>
                </a:solidFill>
                <a:latin typeface="Arial"/>
                <a:cs typeface="Arial"/>
              </a:rPr>
              <a:t> </a:t>
            </a:r>
            <a:r>
              <a:rPr lang="en-US" sz="2133" kern="0" spc="-20">
                <a:solidFill>
                  <a:sysClr val="windowText" lastClr="000000"/>
                </a:solidFill>
                <a:latin typeface="Arial"/>
                <a:cs typeface="Arial"/>
              </a:rPr>
              <a:t>were </a:t>
            </a:r>
            <a:r>
              <a:rPr sz="2133" kern="0">
                <a:solidFill>
                  <a:sysClr val="windowText" lastClr="000000"/>
                </a:solidFill>
                <a:latin typeface="Arial"/>
                <a:cs typeface="Arial"/>
              </a:rPr>
              <a:t>revised</a:t>
            </a:r>
            <a:r>
              <a:rPr sz="2133" kern="0" spc="-47">
                <a:solidFill>
                  <a:sysClr val="windowText" lastClr="000000"/>
                </a:solidFill>
                <a:latin typeface="Arial"/>
                <a:cs typeface="Arial"/>
              </a:rPr>
              <a:t> </a:t>
            </a:r>
            <a:r>
              <a:rPr sz="2133" kern="0">
                <a:solidFill>
                  <a:sysClr val="windowText" lastClr="000000"/>
                </a:solidFill>
                <a:latin typeface="Arial"/>
                <a:cs typeface="Arial"/>
              </a:rPr>
              <a:t>to</a:t>
            </a:r>
            <a:r>
              <a:rPr sz="2133" kern="0" spc="-33">
                <a:solidFill>
                  <a:sysClr val="windowText" lastClr="000000"/>
                </a:solidFill>
                <a:latin typeface="Arial"/>
                <a:cs typeface="Arial"/>
              </a:rPr>
              <a:t> </a:t>
            </a:r>
            <a:r>
              <a:rPr sz="2133" kern="0">
                <a:solidFill>
                  <a:sysClr val="windowText" lastClr="000000"/>
                </a:solidFill>
                <a:latin typeface="Arial"/>
                <a:cs typeface="Arial"/>
              </a:rPr>
              <a:t>require</a:t>
            </a:r>
            <a:r>
              <a:rPr sz="2133" kern="0" spc="-40">
                <a:solidFill>
                  <a:sysClr val="windowText" lastClr="000000"/>
                </a:solidFill>
                <a:latin typeface="Arial"/>
                <a:cs typeface="Arial"/>
              </a:rPr>
              <a:t> </a:t>
            </a:r>
            <a:r>
              <a:rPr sz="2133" kern="0">
                <a:solidFill>
                  <a:sysClr val="windowText" lastClr="000000"/>
                </a:solidFill>
                <a:latin typeface="Arial"/>
                <a:cs typeface="Arial"/>
              </a:rPr>
              <a:t>the</a:t>
            </a:r>
            <a:r>
              <a:rPr sz="2133" kern="0" spc="-27">
                <a:solidFill>
                  <a:sysClr val="windowText" lastClr="000000"/>
                </a:solidFill>
                <a:latin typeface="Arial"/>
                <a:cs typeface="Arial"/>
              </a:rPr>
              <a:t> </a:t>
            </a:r>
            <a:r>
              <a:rPr sz="2133" kern="0">
                <a:solidFill>
                  <a:sysClr val="windowText" lastClr="000000"/>
                </a:solidFill>
                <a:latin typeface="Arial"/>
                <a:cs typeface="Arial"/>
              </a:rPr>
              <a:t>contracting</a:t>
            </a:r>
            <a:r>
              <a:rPr sz="2133" kern="0" spc="-40">
                <a:solidFill>
                  <a:sysClr val="windowText" lastClr="000000"/>
                </a:solidFill>
                <a:latin typeface="Arial"/>
                <a:cs typeface="Arial"/>
              </a:rPr>
              <a:t> </a:t>
            </a:r>
            <a:r>
              <a:rPr sz="2133" kern="0">
                <a:solidFill>
                  <a:sysClr val="windowText" lastClr="000000"/>
                </a:solidFill>
                <a:latin typeface="Arial"/>
                <a:cs typeface="Arial"/>
              </a:rPr>
              <a:t>officer</a:t>
            </a:r>
            <a:r>
              <a:rPr sz="2133" kern="0" spc="-27">
                <a:solidFill>
                  <a:sysClr val="windowText" lastClr="000000"/>
                </a:solidFill>
                <a:latin typeface="Arial"/>
                <a:cs typeface="Arial"/>
              </a:rPr>
              <a:t> </a:t>
            </a:r>
            <a:r>
              <a:rPr sz="2133" kern="0">
                <a:solidFill>
                  <a:sysClr val="windowText" lastClr="000000"/>
                </a:solidFill>
                <a:latin typeface="Arial"/>
                <a:cs typeface="Arial"/>
              </a:rPr>
              <a:t>to</a:t>
            </a:r>
            <a:r>
              <a:rPr sz="2133" kern="0" spc="-27">
                <a:solidFill>
                  <a:sysClr val="windowText" lastClr="000000"/>
                </a:solidFill>
                <a:latin typeface="Arial"/>
                <a:cs typeface="Arial"/>
              </a:rPr>
              <a:t> </a:t>
            </a:r>
            <a:r>
              <a:rPr sz="2133" kern="0">
                <a:solidFill>
                  <a:sysClr val="windowText" lastClr="000000"/>
                </a:solidFill>
                <a:latin typeface="Arial"/>
                <a:cs typeface="Arial"/>
              </a:rPr>
              <a:t>ensure</a:t>
            </a:r>
            <a:r>
              <a:rPr sz="2133" kern="0" spc="-40">
                <a:solidFill>
                  <a:sysClr val="windowText" lastClr="000000"/>
                </a:solidFill>
                <a:latin typeface="Arial"/>
                <a:cs typeface="Arial"/>
              </a:rPr>
              <a:t> </a:t>
            </a:r>
            <a:r>
              <a:rPr sz="2133" kern="0">
                <a:solidFill>
                  <a:sysClr val="windowText" lastClr="000000"/>
                </a:solidFill>
                <a:latin typeface="Arial"/>
                <a:cs typeface="Arial"/>
              </a:rPr>
              <a:t>that</a:t>
            </a:r>
            <a:r>
              <a:rPr sz="2133" kern="0" spc="-20">
                <a:solidFill>
                  <a:sysClr val="windowText" lastClr="000000"/>
                </a:solidFill>
                <a:latin typeface="Arial"/>
                <a:cs typeface="Arial"/>
              </a:rPr>
              <a:t> </a:t>
            </a:r>
            <a:r>
              <a:rPr sz="2133" kern="0" spc="-33">
                <a:solidFill>
                  <a:sysClr val="windowText" lastClr="000000"/>
                </a:solidFill>
                <a:latin typeface="Arial"/>
                <a:cs typeface="Arial"/>
              </a:rPr>
              <a:t>the </a:t>
            </a:r>
            <a:r>
              <a:rPr sz="2133" kern="0">
                <a:solidFill>
                  <a:sysClr val="windowText" lastClr="000000"/>
                </a:solidFill>
                <a:latin typeface="Arial"/>
                <a:cs typeface="Arial"/>
              </a:rPr>
              <a:t>solicitation</a:t>
            </a:r>
            <a:r>
              <a:rPr sz="2133" kern="0" spc="-60">
                <a:solidFill>
                  <a:sysClr val="windowText" lastClr="000000"/>
                </a:solidFill>
                <a:latin typeface="Arial"/>
                <a:cs typeface="Arial"/>
              </a:rPr>
              <a:t> </a:t>
            </a:r>
            <a:r>
              <a:rPr sz="2133" kern="0">
                <a:solidFill>
                  <a:sysClr val="windowText" lastClr="000000"/>
                </a:solidFill>
                <a:latin typeface="Arial"/>
                <a:cs typeface="Arial"/>
              </a:rPr>
              <a:t>/</a:t>
            </a:r>
            <a:r>
              <a:rPr sz="2133" kern="0" spc="-33">
                <a:solidFill>
                  <a:sysClr val="windowText" lastClr="000000"/>
                </a:solidFill>
                <a:latin typeface="Arial"/>
                <a:cs typeface="Arial"/>
              </a:rPr>
              <a:t> </a:t>
            </a:r>
            <a:r>
              <a:rPr sz="2133" kern="0">
                <a:solidFill>
                  <a:sysClr val="windowText" lastClr="000000"/>
                </a:solidFill>
                <a:latin typeface="Arial"/>
                <a:cs typeface="Arial"/>
              </a:rPr>
              <a:t>contract</a:t>
            </a:r>
            <a:r>
              <a:rPr sz="2133" kern="0" spc="-33">
                <a:solidFill>
                  <a:sysClr val="windowText" lastClr="000000"/>
                </a:solidFill>
                <a:latin typeface="Arial"/>
                <a:cs typeface="Arial"/>
              </a:rPr>
              <a:t> </a:t>
            </a:r>
            <a:r>
              <a:rPr sz="2133" kern="0">
                <a:solidFill>
                  <a:sysClr val="windowText" lastClr="000000"/>
                </a:solidFill>
                <a:latin typeface="Arial"/>
                <a:cs typeface="Arial"/>
              </a:rPr>
              <a:t>identifies</a:t>
            </a:r>
            <a:r>
              <a:rPr sz="2133" kern="0" spc="-40">
                <a:solidFill>
                  <a:sysClr val="windowText" lastClr="000000"/>
                </a:solidFill>
                <a:latin typeface="Arial"/>
                <a:cs typeface="Arial"/>
              </a:rPr>
              <a:t> </a:t>
            </a:r>
            <a:r>
              <a:rPr sz="2133" kern="0">
                <a:solidFill>
                  <a:sysClr val="windowText" lastClr="000000"/>
                </a:solidFill>
                <a:latin typeface="Arial"/>
                <a:cs typeface="Arial"/>
              </a:rPr>
              <a:t>sustainable</a:t>
            </a:r>
            <a:r>
              <a:rPr sz="2133" kern="0" spc="-67">
                <a:solidFill>
                  <a:sysClr val="windowText" lastClr="000000"/>
                </a:solidFill>
                <a:latin typeface="Arial"/>
                <a:cs typeface="Arial"/>
              </a:rPr>
              <a:t> </a:t>
            </a:r>
            <a:r>
              <a:rPr sz="2133" kern="0">
                <a:solidFill>
                  <a:sysClr val="windowText" lastClr="000000"/>
                </a:solidFill>
                <a:latin typeface="Arial"/>
                <a:cs typeface="Arial"/>
              </a:rPr>
              <a:t>products</a:t>
            </a:r>
            <a:r>
              <a:rPr sz="2133" kern="0" spc="-47">
                <a:solidFill>
                  <a:sysClr val="windowText" lastClr="000000"/>
                </a:solidFill>
                <a:latin typeface="Arial"/>
                <a:cs typeface="Arial"/>
              </a:rPr>
              <a:t> </a:t>
            </a:r>
            <a:r>
              <a:rPr sz="2133" kern="0">
                <a:solidFill>
                  <a:sysClr val="windowText" lastClr="000000"/>
                </a:solidFill>
                <a:latin typeface="Arial"/>
                <a:cs typeface="Arial"/>
              </a:rPr>
              <a:t>and</a:t>
            </a:r>
            <a:r>
              <a:rPr sz="2133" kern="0" spc="-40">
                <a:solidFill>
                  <a:sysClr val="windowText" lastClr="000000"/>
                </a:solidFill>
                <a:latin typeface="Arial"/>
                <a:cs typeface="Arial"/>
              </a:rPr>
              <a:t> </a:t>
            </a:r>
            <a:r>
              <a:rPr sz="2133" kern="0">
                <a:solidFill>
                  <a:sysClr val="windowText" lastClr="000000"/>
                </a:solidFill>
                <a:latin typeface="Arial"/>
                <a:cs typeface="Arial"/>
              </a:rPr>
              <a:t>services</a:t>
            </a:r>
            <a:r>
              <a:rPr sz="2133" kern="0" spc="-60">
                <a:solidFill>
                  <a:sysClr val="windowText" lastClr="000000"/>
                </a:solidFill>
                <a:latin typeface="Arial"/>
                <a:cs typeface="Arial"/>
              </a:rPr>
              <a:t> </a:t>
            </a:r>
            <a:r>
              <a:rPr sz="2133" kern="0">
                <a:solidFill>
                  <a:sysClr val="windowText" lastClr="000000"/>
                </a:solidFill>
                <a:latin typeface="Arial"/>
                <a:cs typeface="Arial"/>
              </a:rPr>
              <a:t>that</a:t>
            </a:r>
            <a:r>
              <a:rPr sz="2133" kern="0" spc="-27">
                <a:solidFill>
                  <a:sysClr val="windowText" lastClr="000000"/>
                </a:solidFill>
                <a:latin typeface="Arial"/>
                <a:cs typeface="Arial"/>
              </a:rPr>
              <a:t> </a:t>
            </a:r>
            <a:r>
              <a:rPr sz="2133" kern="0" spc="-33">
                <a:solidFill>
                  <a:sysClr val="windowText" lastClr="000000"/>
                </a:solidFill>
                <a:latin typeface="Arial"/>
                <a:cs typeface="Arial"/>
              </a:rPr>
              <a:t>are</a:t>
            </a:r>
            <a:r>
              <a:rPr lang="en-US" sz="2133" kern="0" spc="-33">
                <a:solidFill>
                  <a:sysClr val="windowText" lastClr="000000"/>
                </a:solidFill>
                <a:latin typeface="Arial"/>
                <a:cs typeface="Arial"/>
              </a:rPr>
              <a:t> </a:t>
            </a:r>
            <a:r>
              <a:rPr sz="2133" kern="0">
                <a:solidFill>
                  <a:sysClr val="windowText" lastClr="000000"/>
                </a:solidFill>
                <a:latin typeface="Arial"/>
                <a:cs typeface="Arial"/>
              </a:rPr>
              <a:t>applicable</a:t>
            </a:r>
            <a:r>
              <a:rPr sz="2133" kern="0" spc="-60">
                <a:solidFill>
                  <a:sysClr val="windowText" lastClr="000000"/>
                </a:solidFill>
                <a:latin typeface="Arial"/>
                <a:cs typeface="Arial"/>
              </a:rPr>
              <a:t> </a:t>
            </a:r>
            <a:r>
              <a:rPr sz="2133" kern="0">
                <a:solidFill>
                  <a:sysClr val="windowText" lastClr="000000"/>
                </a:solidFill>
                <a:latin typeface="Arial"/>
                <a:cs typeface="Arial"/>
              </a:rPr>
              <a:t>to</a:t>
            </a:r>
            <a:r>
              <a:rPr sz="2133" kern="0" spc="-27">
                <a:solidFill>
                  <a:sysClr val="windowText" lastClr="000000"/>
                </a:solidFill>
                <a:latin typeface="Arial"/>
                <a:cs typeface="Arial"/>
              </a:rPr>
              <a:t> </a:t>
            </a:r>
            <a:r>
              <a:rPr sz="2133" kern="0">
                <a:solidFill>
                  <a:sysClr val="windowText" lastClr="000000"/>
                </a:solidFill>
                <a:latin typeface="Arial"/>
                <a:cs typeface="Arial"/>
              </a:rPr>
              <a:t>the</a:t>
            </a:r>
            <a:r>
              <a:rPr sz="2133" kern="0" spc="-33">
                <a:solidFill>
                  <a:sysClr val="windowText" lastClr="000000"/>
                </a:solidFill>
                <a:latin typeface="Arial"/>
                <a:cs typeface="Arial"/>
              </a:rPr>
              <a:t> </a:t>
            </a:r>
            <a:r>
              <a:rPr sz="2133" kern="0">
                <a:solidFill>
                  <a:sysClr val="windowText" lastClr="000000"/>
                </a:solidFill>
                <a:latin typeface="Arial"/>
                <a:cs typeface="Arial"/>
              </a:rPr>
              <a:t>acquisition</a:t>
            </a:r>
            <a:r>
              <a:rPr lang="en-US" sz="2133" kern="0">
                <a:solidFill>
                  <a:sysClr val="windowText" lastClr="000000"/>
                </a:solidFill>
                <a:latin typeface="Arial"/>
                <a:cs typeface="Arial"/>
              </a:rPr>
              <a:t> as identified by the requiring activity -- accounting for justifications, exceptions, exemptions. </a:t>
            </a:r>
          </a:p>
        </p:txBody>
      </p:sp>
      <p:sp>
        <p:nvSpPr>
          <p:cNvPr id="4" name="object 4"/>
          <p:cNvSpPr txBox="1">
            <a:spLocks noGrp="1"/>
          </p:cNvSpPr>
          <p:nvPr>
            <p:ph type="sldNum" sz="quarter" idx="7"/>
          </p:nvPr>
        </p:nvSpPr>
        <p:spPr>
          <a:xfrm>
            <a:off x="11720936" y="6452888"/>
            <a:ext cx="364912" cy="188578"/>
          </a:xfrm>
          <a:prstGeom prst="rect">
            <a:avLst/>
          </a:prstGeom>
        </p:spPr>
        <p:txBody>
          <a:bodyPr vert="horz" wrap="square" lIns="0" tIns="0" rIns="0" bIns="0" rtlCol="0" anchor="t">
            <a:spAutoFit/>
          </a:bodyPr>
          <a:lstStyle/>
          <a:p>
            <a:pPr marL="50799" defTabSz="1219170">
              <a:lnSpc>
                <a:spcPct val="68872"/>
              </a:lnSpc>
            </a:pPr>
            <a:fld id="{81D60167-4931-47E6-BA6A-407CBD079E47}" type="slidenum">
              <a:rPr kern="0" spc="-33" dirty="0">
                <a:solidFill>
                  <a:prstClr val="black"/>
                </a:solidFill>
              </a:rPr>
              <a:pPr marL="50799" defTabSz="1219170">
                <a:lnSpc>
                  <a:spcPct val="68872"/>
                </a:lnSpc>
              </a:pPr>
              <a:t>10</a:t>
            </a:fld>
            <a:endParaRPr lang="en-US" kern="0" spc="-33">
              <a:solidFill>
                <a:prstClr val="black"/>
              </a:solidFill>
            </a:endParaRPr>
          </a:p>
        </p:txBody>
      </p:sp>
      <p:sp>
        <p:nvSpPr>
          <p:cNvPr id="3" name="object 3"/>
          <p:cNvSpPr txBox="1">
            <a:spLocks noGrp="1"/>
          </p:cNvSpPr>
          <p:nvPr>
            <p:ph type="title"/>
          </p:nvPr>
        </p:nvSpPr>
        <p:spPr>
          <a:xfrm>
            <a:off x="1254129" y="1174963"/>
            <a:ext cx="10405872" cy="571096"/>
          </a:xfrm>
          <a:prstGeom prst="rect">
            <a:avLst/>
          </a:prstGeom>
        </p:spPr>
        <p:txBody>
          <a:bodyPr vert="horz" wrap="square" lIns="0" tIns="16933" rIns="0" bIns="0" rtlCol="0">
            <a:spAutoFit/>
          </a:bodyPr>
          <a:lstStyle/>
          <a:p>
            <a:pPr marL="16933">
              <a:spcBef>
                <a:spcPts val="133"/>
              </a:spcBef>
            </a:pPr>
            <a:r>
              <a:rPr lang="en-US" sz="3600"/>
              <a:t>3 Key Takeaways</a:t>
            </a:r>
            <a:endParaRPr sz="3600"/>
          </a:p>
        </p:txBody>
      </p:sp>
      <p:sp>
        <p:nvSpPr>
          <p:cNvPr id="5" name="object 2">
            <a:extLst>
              <a:ext uri="{FF2B5EF4-FFF2-40B4-BE49-F238E27FC236}">
                <a16:creationId xmlns:a16="http://schemas.microsoft.com/office/drawing/2014/main" id="{F6A15534-307E-A646-DD67-BC7CF1D5B193}"/>
              </a:ext>
            </a:extLst>
          </p:cNvPr>
          <p:cNvSpPr txBox="1"/>
          <p:nvPr/>
        </p:nvSpPr>
        <p:spPr>
          <a:xfrm>
            <a:off x="1282239" y="4097110"/>
            <a:ext cx="9850120" cy="2153196"/>
          </a:xfrm>
          <a:prstGeom prst="rect">
            <a:avLst/>
          </a:prstGeom>
        </p:spPr>
        <p:txBody>
          <a:bodyPr vert="horz" wrap="square" lIns="0" tIns="16933" rIns="0" bIns="0" rtlCol="0" anchor="t">
            <a:spAutoFit/>
          </a:bodyPr>
          <a:lstStyle/>
          <a:p>
            <a:pPr marL="456342" marR="6773" indent="-440256" defTabSz="1219170">
              <a:spcBef>
                <a:spcPts val="1333"/>
              </a:spcBef>
              <a:buFontTx/>
              <a:buChar char="●"/>
              <a:tabLst>
                <a:tab pos="456342" algn="l"/>
              </a:tabLst>
            </a:pPr>
            <a:r>
              <a:rPr lang="en-US" sz="2133" i="1" kern="0">
                <a:solidFill>
                  <a:srgbClr val="4F81BD"/>
                </a:solidFill>
                <a:latin typeface="Arial"/>
                <a:cs typeface="Arial"/>
              </a:rPr>
              <a:t>Incorporate Sustainability Considerations into Market Research </a:t>
            </a:r>
            <a:r>
              <a:rPr lang="en-US" sz="2133" i="1" kern="0">
                <a:solidFill>
                  <a:sysClr val="windowText" lastClr="000000"/>
                </a:solidFill>
                <a:latin typeface="Arial"/>
                <a:cs typeface="Arial"/>
              </a:rPr>
              <a:t>– </a:t>
            </a:r>
            <a:r>
              <a:rPr lang="en-US" sz="2133" kern="0">
                <a:solidFill>
                  <a:sysClr val="windowText" lastClr="000000"/>
                </a:solidFill>
                <a:latin typeface="Arial"/>
                <a:cs typeface="Arial"/>
              </a:rPr>
              <a:t>FAR Part 10 was revised to include language that ensures use of sustainable products and services to the maximum extent practicable.</a:t>
            </a:r>
          </a:p>
          <a:p>
            <a:pPr marL="456342" marR="6773" indent="-440256" defTabSz="1219170">
              <a:spcBef>
                <a:spcPts val="1333"/>
              </a:spcBef>
              <a:buFontTx/>
              <a:buChar char="●"/>
              <a:tabLst>
                <a:tab pos="456342" algn="l"/>
              </a:tabLst>
            </a:pPr>
            <a:r>
              <a:rPr lang="en-US" sz="2133" i="1" kern="0">
                <a:solidFill>
                  <a:srgbClr val="4F81BD"/>
                </a:solidFill>
                <a:latin typeface="Arial"/>
                <a:cs typeface="Arial"/>
              </a:rPr>
              <a:t>Incorporate Sustainability Considerations into Acquisition Plan</a:t>
            </a:r>
            <a:r>
              <a:rPr lang="en-US" sz="2133" kern="0">
                <a:solidFill>
                  <a:srgbClr val="4F81BD"/>
                </a:solidFill>
                <a:latin typeface="Arial"/>
                <a:cs typeface="Arial"/>
              </a:rPr>
              <a:t> </a:t>
            </a:r>
            <a:r>
              <a:rPr lang="en-US" sz="2133" kern="0">
                <a:solidFill>
                  <a:sysClr val="windowText" lastClr="000000"/>
                </a:solidFill>
                <a:latin typeface="Arial"/>
                <a:cs typeface="Arial"/>
              </a:rPr>
              <a:t>- </a:t>
            </a:r>
            <a:r>
              <a:rPr sz="2133" kern="0">
                <a:solidFill>
                  <a:sysClr val="windowText" lastClr="000000"/>
                </a:solidFill>
                <a:latin typeface="Arial"/>
                <a:cs typeface="Arial"/>
              </a:rPr>
              <a:t>Aligns</a:t>
            </a:r>
            <a:r>
              <a:rPr sz="2133" kern="0" spc="-53">
                <a:solidFill>
                  <a:sysClr val="windowText" lastClr="000000"/>
                </a:solidFill>
                <a:latin typeface="Arial"/>
                <a:cs typeface="Arial"/>
              </a:rPr>
              <a:t> </a:t>
            </a:r>
            <a:r>
              <a:rPr sz="2133" kern="0">
                <a:solidFill>
                  <a:sysClr val="windowText" lastClr="000000"/>
                </a:solidFill>
                <a:latin typeface="Arial"/>
                <a:cs typeface="Arial"/>
              </a:rPr>
              <a:t>with</a:t>
            </a:r>
            <a:r>
              <a:rPr sz="2133" kern="0" spc="-47">
                <a:solidFill>
                  <a:sysClr val="windowText" lastClr="000000"/>
                </a:solidFill>
                <a:latin typeface="Arial"/>
                <a:cs typeface="Arial"/>
              </a:rPr>
              <a:t> </a:t>
            </a:r>
            <a:r>
              <a:rPr sz="2133" kern="0">
                <a:solidFill>
                  <a:sysClr val="windowText" lastClr="000000"/>
                </a:solidFill>
                <a:latin typeface="Arial"/>
                <a:cs typeface="Arial"/>
              </a:rPr>
              <a:t>FAR</a:t>
            </a:r>
            <a:r>
              <a:rPr sz="2133" kern="0" spc="-60">
                <a:solidFill>
                  <a:sysClr val="windowText" lastClr="000000"/>
                </a:solidFill>
                <a:latin typeface="Arial"/>
                <a:cs typeface="Arial"/>
              </a:rPr>
              <a:t> </a:t>
            </a:r>
            <a:r>
              <a:rPr sz="2133" kern="0">
                <a:solidFill>
                  <a:sysClr val="windowText" lastClr="000000"/>
                </a:solidFill>
                <a:latin typeface="Arial"/>
                <a:cs typeface="Arial"/>
              </a:rPr>
              <a:t>11.002(d)</a:t>
            </a:r>
            <a:r>
              <a:rPr lang="en-US" sz="2133" kern="0">
                <a:solidFill>
                  <a:sysClr val="windowText" lastClr="000000"/>
                </a:solidFill>
                <a:latin typeface="Arial"/>
                <a:cs typeface="Arial"/>
              </a:rPr>
              <a:t>(1)</a:t>
            </a:r>
            <a:r>
              <a:rPr sz="2133" kern="0">
                <a:solidFill>
                  <a:sysClr val="windowText" lastClr="000000"/>
                </a:solidFill>
                <a:latin typeface="Arial"/>
                <a:cs typeface="Arial"/>
              </a:rPr>
              <a:t>,</a:t>
            </a:r>
            <a:r>
              <a:rPr sz="2133" kern="0" spc="-7">
                <a:solidFill>
                  <a:sysClr val="windowText" lastClr="000000"/>
                </a:solidFill>
                <a:latin typeface="Arial"/>
                <a:cs typeface="Arial"/>
              </a:rPr>
              <a:t> </a:t>
            </a:r>
            <a:r>
              <a:rPr sz="2133" kern="0">
                <a:solidFill>
                  <a:sysClr val="windowText" lastClr="000000"/>
                </a:solidFill>
                <a:latin typeface="Arial"/>
                <a:cs typeface="Arial"/>
              </a:rPr>
              <a:t>which</a:t>
            </a:r>
            <a:r>
              <a:rPr sz="2133" kern="0" spc="-60">
                <a:solidFill>
                  <a:sysClr val="windowText" lastClr="000000"/>
                </a:solidFill>
                <a:latin typeface="Arial"/>
                <a:cs typeface="Arial"/>
              </a:rPr>
              <a:t> </a:t>
            </a:r>
            <a:r>
              <a:rPr sz="2133" kern="0">
                <a:solidFill>
                  <a:sysClr val="windowText" lastClr="000000"/>
                </a:solidFill>
                <a:latin typeface="Arial"/>
                <a:cs typeface="Arial"/>
              </a:rPr>
              <a:t>requires</a:t>
            </a:r>
            <a:r>
              <a:rPr sz="2133" kern="0" spc="-40">
                <a:solidFill>
                  <a:sysClr val="windowText" lastClr="000000"/>
                </a:solidFill>
                <a:latin typeface="Arial"/>
                <a:cs typeface="Arial"/>
              </a:rPr>
              <a:t> </a:t>
            </a:r>
            <a:r>
              <a:rPr sz="2133" kern="0">
                <a:solidFill>
                  <a:sysClr val="windowText" lastClr="000000"/>
                </a:solidFill>
                <a:latin typeface="Arial"/>
                <a:cs typeface="Arial"/>
              </a:rPr>
              <a:t>agencies</a:t>
            </a:r>
            <a:r>
              <a:rPr sz="2133" kern="0" spc="-47">
                <a:solidFill>
                  <a:sysClr val="windowText" lastClr="000000"/>
                </a:solidFill>
                <a:latin typeface="Arial"/>
                <a:cs typeface="Arial"/>
              </a:rPr>
              <a:t> </a:t>
            </a:r>
            <a:r>
              <a:rPr sz="2133" kern="0">
                <a:solidFill>
                  <a:sysClr val="windowText" lastClr="000000"/>
                </a:solidFill>
                <a:latin typeface="Arial"/>
                <a:cs typeface="Arial"/>
              </a:rPr>
              <a:t>to</a:t>
            </a:r>
            <a:r>
              <a:rPr sz="2133" kern="0" spc="-33">
                <a:solidFill>
                  <a:sysClr val="windowText" lastClr="000000"/>
                </a:solidFill>
                <a:latin typeface="Arial"/>
                <a:cs typeface="Arial"/>
              </a:rPr>
              <a:t> </a:t>
            </a:r>
            <a:r>
              <a:rPr sz="2133" kern="0">
                <a:solidFill>
                  <a:sysClr val="windowText" lastClr="000000"/>
                </a:solidFill>
                <a:latin typeface="Arial"/>
                <a:cs typeface="Arial"/>
              </a:rPr>
              <a:t>incorporate</a:t>
            </a:r>
            <a:r>
              <a:rPr sz="2133" kern="0" spc="-40">
                <a:solidFill>
                  <a:sysClr val="windowText" lastClr="000000"/>
                </a:solidFill>
                <a:latin typeface="Arial"/>
                <a:cs typeface="Arial"/>
              </a:rPr>
              <a:t> </a:t>
            </a:r>
            <a:r>
              <a:rPr sz="2133" kern="0">
                <a:solidFill>
                  <a:sysClr val="windowText" lastClr="000000"/>
                </a:solidFill>
                <a:latin typeface="Arial"/>
                <a:cs typeface="Arial"/>
              </a:rPr>
              <a:t>use</a:t>
            </a:r>
            <a:r>
              <a:rPr sz="2133" kern="0" spc="-47">
                <a:solidFill>
                  <a:sysClr val="windowText" lastClr="000000"/>
                </a:solidFill>
                <a:latin typeface="Arial"/>
                <a:cs typeface="Arial"/>
              </a:rPr>
              <a:t> </a:t>
            </a:r>
            <a:r>
              <a:rPr sz="2133" kern="0" spc="-33">
                <a:solidFill>
                  <a:sysClr val="windowText" lastClr="000000"/>
                </a:solidFill>
                <a:latin typeface="Arial"/>
                <a:cs typeface="Arial"/>
              </a:rPr>
              <a:t>of </a:t>
            </a:r>
            <a:r>
              <a:rPr sz="2133" kern="0">
                <a:solidFill>
                  <a:sysClr val="windowText" lastClr="000000"/>
                </a:solidFill>
                <a:latin typeface="Arial"/>
                <a:cs typeface="Arial"/>
              </a:rPr>
              <a:t>sustainable</a:t>
            </a:r>
            <a:r>
              <a:rPr sz="2133" kern="0" spc="-53">
                <a:solidFill>
                  <a:sysClr val="windowText" lastClr="000000"/>
                </a:solidFill>
                <a:latin typeface="Arial"/>
                <a:cs typeface="Arial"/>
              </a:rPr>
              <a:t> </a:t>
            </a:r>
            <a:r>
              <a:rPr sz="2133" kern="0">
                <a:solidFill>
                  <a:sysClr val="windowText" lastClr="000000"/>
                </a:solidFill>
                <a:latin typeface="Arial"/>
                <a:cs typeface="Arial"/>
              </a:rPr>
              <a:t>products</a:t>
            </a:r>
            <a:r>
              <a:rPr sz="2133" kern="0" spc="-33">
                <a:solidFill>
                  <a:sysClr val="windowText" lastClr="000000"/>
                </a:solidFill>
                <a:latin typeface="Arial"/>
                <a:cs typeface="Arial"/>
              </a:rPr>
              <a:t> </a:t>
            </a:r>
            <a:r>
              <a:rPr sz="2133" kern="0">
                <a:solidFill>
                  <a:sysClr val="windowText" lastClr="000000"/>
                </a:solidFill>
                <a:latin typeface="Arial"/>
                <a:cs typeface="Arial"/>
              </a:rPr>
              <a:t>and</a:t>
            </a:r>
            <a:r>
              <a:rPr sz="2133" kern="0" spc="-33">
                <a:solidFill>
                  <a:sysClr val="windowText" lastClr="000000"/>
                </a:solidFill>
                <a:latin typeface="Arial"/>
                <a:cs typeface="Arial"/>
              </a:rPr>
              <a:t> </a:t>
            </a:r>
            <a:r>
              <a:rPr sz="2133" kern="0">
                <a:solidFill>
                  <a:sysClr val="windowText" lastClr="000000"/>
                </a:solidFill>
                <a:latin typeface="Arial"/>
                <a:cs typeface="Arial"/>
              </a:rPr>
              <a:t>services</a:t>
            </a:r>
            <a:r>
              <a:rPr sz="2133" kern="0" spc="-53">
                <a:solidFill>
                  <a:sysClr val="windowText" lastClr="000000"/>
                </a:solidFill>
                <a:latin typeface="Arial"/>
                <a:cs typeface="Arial"/>
              </a:rPr>
              <a:t> </a:t>
            </a:r>
            <a:r>
              <a:rPr sz="2133" kern="0">
                <a:solidFill>
                  <a:sysClr val="windowText" lastClr="000000"/>
                </a:solidFill>
                <a:latin typeface="Arial"/>
                <a:cs typeface="Arial"/>
              </a:rPr>
              <a:t>when</a:t>
            </a:r>
            <a:r>
              <a:rPr sz="2133" kern="0" spc="-47">
                <a:solidFill>
                  <a:sysClr val="windowText" lastClr="000000"/>
                </a:solidFill>
                <a:latin typeface="Arial"/>
                <a:cs typeface="Arial"/>
              </a:rPr>
              <a:t> </a:t>
            </a:r>
            <a:r>
              <a:rPr sz="2133" kern="0">
                <a:solidFill>
                  <a:sysClr val="windowText" lastClr="000000"/>
                </a:solidFill>
                <a:latin typeface="Arial"/>
                <a:cs typeface="Arial"/>
              </a:rPr>
              <a:t>describing</a:t>
            </a:r>
            <a:r>
              <a:rPr sz="2133" kern="0" spc="-53">
                <a:solidFill>
                  <a:sysClr val="windowText" lastClr="000000"/>
                </a:solidFill>
                <a:latin typeface="Arial"/>
                <a:cs typeface="Arial"/>
              </a:rPr>
              <a:t> </a:t>
            </a:r>
            <a:r>
              <a:rPr sz="2133" kern="0">
                <a:solidFill>
                  <a:sysClr val="windowText" lastClr="000000"/>
                </a:solidFill>
                <a:latin typeface="Arial"/>
                <a:cs typeface="Arial"/>
              </a:rPr>
              <a:t>agency</a:t>
            </a:r>
            <a:r>
              <a:rPr sz="2133" kern="0" spc="-40">
                <a:solidFill>
                  <a:sysClr val="windowText" lastClr="000000"/>
                </a:solidFill>
                <a:latin typeface="Arial"/>
                <a:cs typeface="Arial"/>
              </a:rPr>
              <a:t> </a:t>
            </a:r>
            <a:r>
              <a:rPr sz="2133" kern="0" spc="-13">
                <a:solidFill>
                  <a:sysClr val="windowText" lastClr="000000"/>
                </a:solidFill>
                <a:latin typeface="Arial"/>
                <a:cs typeface="Arial"/>
              </a:rPr>
              <a:t>requirements</a:t>
            </a:r>
            <a:r>
              <a:rPr lang="en-US" sz="2133" kern="0" spc="-13">
                <a:solidFill>
                  <a:sysClr val="windowText" lastClr="000000"/>
                </a:solidFill>
                <a:latin typeface="Arial"/>
                <a:cs typeface="Arial"/>
              </a:rPr>
              <a:t>. </a:t>
            </a:r>
            <a:endParaRPr sz="2133" kern="0">
              <a:solidFill>
                <a:sysClr val="windowText" lastClr="000000"/>
              </a:solidFill>
              <a:latin typeface="Arial"/>
              <a:cs typeface="Arial"/>
            </a:endParaRPr>
          </a:p>
        </p:txBody>
      </p:sp>
      <p:sp>
        <p:nvSpPr>
          <p:cNvPr id="6" name="Text Placeholder 2">
            <a:extLst>
              <a:ext uri="{FF2B5EF4-FFF2-40B4-BE49-F238E27FC236}">
                <a16:creationId xmlns:a16="http://schemas.microsoft.com/office/drawing/2014/main" id="{708879F4-1200-E363-DE03-A3E5BDC2C9D0}"/>
              </a:ext>
            </a:extLst>
          </p:cNvPr>
          <p:cNvSpPr txBox="1">
            <a:spLocks/>
          </p:cNvSpPr>
          <p:nvPr/>
        </p:nvSpPr>
        <p:spPr>
          <a:xfrm>
            <a:off x="1108125" y="1729854"/>
            <a:ext cx="10977724" cy="428772"/>
          </a:xfrm>
          <a:prstGeom prst="rect">
            <a:avLst/>
          </a:prstGeom>
        </p:spPr>
        <p:txBody>
          <a:bodyPr wrap="square" lIns="0" tIns="0" rIns="0" bIns="0">
            <a:spAutoFit/>
          </a:bodyPr>
          <a:lstStyle>
            <a:lvl1pPr marL="0">
              <a:defRPr sz="16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11933" indent="-608738" defTabSz="1219170">
              <a:lnSpc>
                <a:spcPct val="113999"/>
              </a:lnSpc>
            </a:pPr>
            <a:r>
              <a:rPr lang="en-US" sz="2667" b="1" kern="0">
                <a:solidFill>
                  <a:prstClr val="white">
                    <a:lumMod val="50000"/>
                  </a:prstClr>
                </a:solidFill>
                <a:cs typeface="Calibri"/>
              </a:rPr>
              <a:t>Contracting Officer must ID Sustainable Products and Services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20800" y="1803400"/>
            <a:ext cx="9939867" cy="4303956"/>
          </a:xfrm>
          <a:prstGeom prst="rect">
            <a:avLst/>
          </a:prstGeom>
        </p:spPr>
        <p:txBody>
          <a:bodyPr vert="horz" wrap="square" lIns="0" tIns="186267" rIns="0" bIns="0" rtlCol="0" anchor="t">
            <a:spAutoFit/>
          </a:bodyPr>
          <a:lstStyle/>
          <a:p>
            <a:pPr marL="16933" defTabSz="1219170">
              <a:spcBef>
                <a:spcPts val="1467"/>
              </a:spcBef>
            </a:pPr>
            <a:r>
              <a:rPr sz="2133" kern="0">
                <a:solidFill>
                  <a:sysClr val="windowText" lastClr="000000"/>
                </a:solidFill>
                <a:latin typeface="Arial"/>
                <a:cs typeface="Arial"/>
              </a:rPr>
              <a:t>Contracting</a:t>
            </a:r>
            <a:r>
              <a:rPr sz="2133" kern="0" spc="-73">
                <a:solidFill>
                  <a:sysClr val="windowText" lastClr="000000"/>
                </a:solidFill>
                <a:latin typeface="Arial"/>
                <a:cs typeface="Arial"/>
              </a:rPr>
              <a:t> </a:t>
            </a:r>
            <a:r>
              <a:rPr sz="2133" kern="0">
                <a:solidFill>
                  <a:sysClr val="windowText" lastClr="000000"/>
                </a:solidFill>
                <a:latin typeface="Arial"/>
                <a:cs typeface="Arial"/>
              </a:rPr>
              <a:t>officer</a:t>
            </a:r>
            <a:r>
              <a:rPr sz="2133" kern="0" spc="-53">
                <a:solidFill>
                  <a:sysClr val="windowText" lastClr="000000"/>
                </a:solidFill>
                <a:latin typeface="Arial"/>
                <a:cs typeface="Arial"/>
              </a:rPr>
              <a:t> </a:t>
            </a:r>
            <a:r>
              <a:rPr sz="2133" kern="0" spc="-13">
                <a:solidFill>
                  <a:sysClr val="windowText" lastClr="000000"/>
                </a:solidFill>
                <a:latin typeface="Arial"/>
                <a:cs typeface="Arial"/>
              </a:rPr>
              <a:t>shall—</a:t>
            </a:r>
            <a:endParaRPr sz="2133" kern="0">
              <a:solidFill>
                <a:sysClr val="windowText" lastClr="000000"/>
              </a:solidFill>
              <a:latin typeface="Arial"/>
              <a:cs typeface="Arial"/>
            </a:endParaRPr>
          </a:p>
          <a:p>
            <a:pPr marL="440256" marR="6773" indent="-424169" defTabSz="1219170">
              <a:spcBef>
                <a:spcPts val="1333"/>
              </a:spcBef>
              <a:buSzPct val="87500"/>
              <a:buFontTx/>
              <a:buChar char="●"/>
              <a:tabLst>
                <a:tab pos="440256" algn="l"/>
              </a:tabLst>
            </a:pPr>
            <a:r>
              <a:rPr sz="2133" kern="0">
                <a:solidFill>
                  <a:sysClr val="windowText" lastClr="000000"/>
                </a:solidFill>
                <a:latin typeface="Arial"/>
                <a:cs typeface="Arial"/>
              </a:rPr>
              <a:t>Include</a:t>
            </a:r>
            <a:r>
              <a:rPr sz="2133" kern="0" spc="-40">
                <a:solidFill>
                  <a:sysClr val="windowText" lastClr="000000"/>
                </a:solidFill>
                <a:latin typeface="Arial"/>
                <a:cs typeface="Arial"/>
              </a:rPr>
              <a:t> </a:t>
            </a:r>
            <a:r>
              <a:rPr sz="2133" kern="0">
                <a:solidFill>
                  <a:sysClr val="windowText" lastClr="000000"/>
                </a:solidFill>
                <a:latin typeface="Arial"/>
                <a:cs typeface="Arial"/>
              </a:rPr>
              <a:t>new</a:t>
            </a:r>
            <a:r>
              <a:rPr sz="2133" kern="0" spc="-27">
                <a:solidFill>
                  <a:sysClr val="windowText" lastClr="000000"/>
                </a:solidFill>
                <a:latin typeface="Arial"/>
                <a:cs typeface="Arial"/>
              </a:rPr>
              <a:t> </a:t>
            </a:r>
            <a:r>
              <a:rPr sz="2133" kern="0">
                <a:solidFill>
                  <a:sysClr val="windowText" lastClr="000000"/>
                </a:solidFill>
                <a:latin typeface="Arial"/>
                <a:cs typeface="Arial"/>
              </a:rPr>
              <a:t>omnibus</a:t>
            </a:r>
            <a:r>
              <a:rPr sz="2133" kern="0" spc="-27">
                <a:solidFill>
                  <a:sysClr val="windowText" lastClr="000000"/>
                </a:solidFill>
                <a:latin typeface="Arial"/>
                <a:cs typeface="Arial"/>
              </a:rPr>
              <a:t> </a:t>
            </a:r>
            <a:r>
              <a:rPr sz="2133" kern="0">
                <a:solidFill>
                  <a:sysClr val="windowText" lastClr="000000"/>
                </a:solidFill>
                <a:latin typeface="Arial"/>
                <a:cs typeface="Arial"/>
              </a:rPr>
              <a:t>clause</a:t>
            </a:r>
            <a:r>
              <a:rPr sz="2133" kern="0" spc="-40">
                <a:solidFill>
                  <a:sysClr val="windowText" lastClr="000000"/>
                </a:solidFill>
                <a:latin typeface="Arial"/>
                <a:cs typeface="Arial"/>
              </a:rPr>
              <a:t> </a:t>
            </a:r>
            <a:r>
              <a:rPr sz="2133" kern="0">
                <a:solidFill>
                  <a:sysClr val="windowText" lastClr="000000"/>
                </a:solidFill>
                <a:latin typeface="Arial"/>
                <a:cs typeface="Arial"/>
              </a:rPr>
              <a:t>at</a:t>
            </a:r>
            <a:r>
              <a:rPr sz="2133" kern="0" spc="-13">
                <a:solidFill>
                  <a:sysClr val="windowText" lastClr="000000"/>
                </a:solidFill>
                <a:latin typeface="Arial"/>
                <a:cs typeface="Arial"/>
              </a:rPr>
              <a:t> 52.223-</a:t>
            </a:r>
            <a:r>
              <a:rPr lang="en-US" sz="2133" kern="0" spc="-13">
                <a:solidFill>
                  <a:sysClr val="windowText" lastClr="000000"/>
                </a:solidFill>
                <a:latin typeface="Arial"/>
                <a:cs typeface="Arial"/>
              </a:rPr>
              <a:t>23</a:t>
            </a:r>
            <a:r>
              <a:rPr sz="2133" kern="0">
                <a:solidFill>
                  <a:sysClr val="windowText" lastClr="000000"/>
                </a:solidFill>
                <a:latin typeface="Arial"/>
                <a:cs typeface="Arial"/>
              </a:rPr>
              <a:t>,</a:t>
            </a:r>
            <a:r>
              <a:rPr sz="2133" kern="0" spc="-33">
                <a:solidFill>
                  <a:sysClr val="windowText" lastClr="000000"/>
                </a:solidFill>
                <a:latin typeface="Arial"/>
                <a:cs typeface="Arial"/>
              </a:rPr>
              <a:t> </a:t>
            </a:r>
            <a:r>
              <a:rPr sz="2133" kern="0">
                <a:solidFill>
                  <a:sysClr val="windowText" lastClr="000000"/>
                </a:solidFill>
                <a:latin typeface="Arial"/>
                <a:cs typeface="Arial"/>
              </a:rPr>
              <a:t>Sustainable</a:t>
            </a:r>
            <a:r>
              <a:rPr sz="2133" kern="0" spc="-40">
                <a:solidFill>
                  <a:sysClr val="windowText" lastClr="000000"/>
                </a:solidFill>
                <a:latin typeface="Arial"/>
                <a:cs typeface="Arial"/>
              </a:rPr>
              <a:t> </a:t>
            </a:r>
            <a:r>
              <a:rPr sz="2133" kern="0">
                <a:solidFill>
                  <a:sysClr val="windowText" lastClr="000000"/>
                </a:solidFill>
                <a:latin typeface="Arial"/>
                <a:cs typeface="Arial"/>
              </a:rPr>
              <a:t>Products</a:t>
            </a:r>
            <a:r>
              <a:rPr sz="2133" kern="0" spc="-27">
                <a:solidFill>
                  <a:sysClr val="windowText" lastClr="000000"/>
                </a:solidFill>
                <a:latin typeface="Arial"/>
                <a:cs typeface="Arial"/>
              </a:rPr>
              <a:t> </a:t>
            </a:r>
            <a:r>
              <a:rPr sz="2133" kern="0">
                <a:solidFill>
                  <a:sysClr val="windowText" lastClr="000000"/>
                </a:solidFill>
                <a:latin typeface="Arial"/>
                <a:cs typeface="Arial"/>
              </a:rPr>
              <a:t>and</a:t>
            </a:r>
            <a:r>
              <a:rPr sz="2133" kern="0" spc="-27">
                <a:solidFill>
                  <a:sysClr val="windowText" lastClr="000000"/>
                </a:solidFill>
                <a:latin typeface="Arial"/>
                <a:cs typeface="Arial"/>
              </a:rPr>
              <a:t> </a:t>
            </a:r>
            <a:r>
              <a:rPr sz="2133" kern="0" spc="-13">
                <a:solidFill>
                  <a:sysClr val="windowText" lastClr="000000"/>
                </a:solidFill>
                <a:latin typeface="Arial"/>
                <a:cs typeface="Arial"/>
              </a:rPr>
              <a:t>Services, </a:t>
            </a:r>
            <a:r>
              <a:rPr sz="2133" kern="0">
                <a:solidFill>
                  <a:sysClr val="windowText" lastClr="000000"/>
                </a:solidFill>
                <a:latin typeface="Arial"/>
                <a:cs typeface="Arial"/>
              </a:rPr>
              <a:t>in</a:t>
            </a:r>
            <a:r>
              <a:rPr sz="2133" kern="0" spc="-40">
                <a:solidFill>
                  <a:sysClr val="windowText" lastClr="000000"/>
                </a:solidFill>
                <a:latin typeface="Arial"/>
                <a:cs typeface="Arial"/>
              </a:rPr>
              <a:t> </a:t>
            </a:r>
            <a:r>
              <a:rPr lang="en-US" sz="2133" kern="0" spc="-40">
                <a:solidFill>
                  <a:sysClr val="windowText" lastClr="000000"/>
                </a:solidFill>
                <a:latin typeface="Arial"/>
                <a:cs typeface="Arial"/>
              </a:rPr>
              <a:t>all </a:t>
            </a:r>
            <a:r>
              <a:rPr lang="en-US" sz="2133" kern="0" spc="-40">
                <a:solidFill>
                  <a:prstClr val="black"/>
                </a:solidFill>
                <a:latin typeface="Arial"/>
                <a:cs typeface="Arial"/>
              </a:rPr>
              <a:t>solicitations and </a:t>
            </a:r>
            <a:r>
              <a:rPr sz="2133" kern="0">
                <a:solidFill>
                  <a:prstClr val="black"/>
                </a:solidFill>
                <a:latin typeface="Arial"/>
                <a:cs typeface="Arial"/>
              </a:rPr>
              <a:t>contracts</a:t>
            </a:r>
            <a:r>
              <a:rPr sz="2133" kern="0">
                <a:solidFill>
                  <a:sysClr val="windowText" lastClr="000000"/>
                </a:solidFill>
                <a:latin typeface="Arial"/>
                <a:cs typeface="Arial"/>
              </a:rPr>
              <a:t>,</a:t>
            </a:r>
            <a:r>
              <a:rPr sz="2133" kern="0" spc="-13">
                <a:solidFill>
                  <a:sysClr val="windowText" lastClr="000000"/>
                </a:solidFill>
                <a:latin typeface="Arial"/>
                <a:cs typeface="Arial"/>
              </a:rPr>
              <a:t> </a:t>
            </a:r>
            <a:r>
              <a:rPr sz="2133" kern="0">
                <a:solidFill>
                  <a:sysClr val="windowText" lastClr="000000"/>
                </a:solidFill>
                <a:latin typeface="Arial"/>
                <a:cs typeface="Arial"/>
              </a:rPr>
              <a:t>unless</a:t>
            </a:r>
            <a:r>
              <a:rPr sz="2133" kern="0" spc="-47">
                <a:solidFill>
                  <a:sysClr val="windowText" lastClr="000000"/>
                </a:solidFill>
                <a:latin typeface="Arial"/>
                <a:cs typeface="Arial"/>
              </a:rPr>
              <a:t> </a:t>
            </a:r>
            <a:r>
              <a:rPr sz="2133" kern="0">
                <a:solidFill>
                  <a:sysClr val="windowText" lastClr="000000"/>
                </a:solidFill>
                <a:latin typeface="Arial"/>
                <a:cs typeface="Arial"/>
              </a:rPr>
              <a:t>the</a:t>
            </a:r>
            <a:r>
              <a:rPr sz="2133" kern="0" spc="-20">
                <a:solidFill>
                  <a:sysClr val="windowText" lastClr="000000"/>
                </a:solidFill>
                <a:latin typeface="Arial"/>
                <a:cs typeface="Arial"/>
              </a:rPr>
              <a:t> </a:t>
            </a:r>
            <a:r>
              <a:rPr sz="2133" kern="0">
                <a:solidFill>
                  <a:sysClr val="windowText" lastClr="000000"/>
                </a:solidFill>
                <a:latin typeface="Arial"/>
                <a:cs typeface="Arial"/>
              </a:rPr>
              <a:t>entirety</a:t>
            </a:r>
            <a:r>
              <a:rPr sz="2133" kern="0" spc="-20">
                <a:solidFill>
                  <a:sysClr val="windowText" lastClr="000000"/>
                </a:solidFill>
                <a:latin typeface="Arial"/>
                <a:cs typeface="Arial"/>
              </a:rPr>
              <a:t> </a:t>
            </a:r>
            <a:r>
              <a:rPr sz="2133" kern="0">
                <a:solidFill>
                  <a:sysClr val="windowText" lastClr="000000"/>
                </a:solidFill>
                <a:latin typeface="Arial"/>
                <a:cs typeface="Arial"/>
              </a:rPr>
              <a:t>of</a:t>
            </a:r>
            <a:r>
              <a:rPr sz="2133" kern="0" spc="-20">
                <a:solidFill>
                  <a:sysClr val="windowText" lastClr="000000"/>
                </a:solidFill>
                <a:latin typeface="Arial"/>
                <a:cs typeface="Arial"/>
              </a:rPr>
              <a:t> </a:t>
            </a:r>
            <a:r>
              <a:rPr sz="2133" kern="0">
                <a:solidFill>
                  <a:sysClr val="windowText" lastClr="000000"/>
                </a:solidFill>
                <a:latin typeface="Arial"/>
                <a:cs typeface="Arial"/>
              </a:rPr>
              <a:t>the</a:t>
            </a:r>
            <a:r>
              <a:rPr sz="2133" kern="0" spc="-27">
                <a:solidFill>
                  <a:sysClr val="windowText" lastClr="000000"/>
                </a:solidFill>
                <a:latin typeface="Arial"/>
                <a:cs typeface="Arial"/>
              </a:rPr>
              <a:t> </a:t>
            </a:r>
            <a:r>
              <a:rPr sz="2133" kern="0">
                <a:solidFill>
                  <a:sysClr val="windowText" lastClr="000000"/>
                </a:solidFill>
                <a:latin typeface="Arial"/>
                <a:cs typeface="Arial"/>
              </a:rPr>
              <a:t>contract</a:t>
            </a:r>
            <a:r>
              <a:rPr sz="2133" kern="0" spc="-20">
                <a:solidFill>
                  <a:sysClr val="windowText" lastClr="000000"/>
                </a:solidFill>
                <a:latin typeface="Arial"/>
                <a:cs typeface="Arial"/>
              </a:rPr>
              <a:t> </a:t>
            </a:r>
            <a:r>
              <a:rPr sz="2133" kern="0">
                <a:solidFill>
                  <a:sysClr val="windowText" lastClr="000000"/>
                </a:solidFill>
                <a:latin typeface="Arial"/>
                <a:cs typeface="Arial"/>
              </a:rPr>
              <a:t>action</a:t>
            </a:r>
            <a:r>
              <a:rPr sz="2133" kern="0" spc="-33">
                <a:solidFill>
                  <a:sysClr val="windowText" lastClr="000000"/>
                </a:solidFill>
                <a:latin typeface="Arial"/>
                <a:cs typeface="Arial"/>
              </a:rPr>
              <a:t> </a:t>
            </a:r>
            <a:r>
              <a:rPr sz="2133" kern="0">
                <a:solidFill>
                  <a:sysClr val="windowText" lastClr="000000"/>
                </a:solidFill>
                <a:latin typeface="Arial"/>
                <a:cs typeface="Arial"/>
              </a:rPr>
              <a:t>is</a:t>
            </a:r>
            <a:r>
              <a:rPr sz="2133" kern="0" spc="-33">
                <a:solidFill>
                  <a:sysClr val="windowText" lastClr="000000"/>
                </a:solidFill>
                <a:latin typeface="Arial"/>
                <a:cs typeface="Arial"/>
              </a:rPr>
              <a:t> </a:t>
            </a:r>
            <a:r>
              <a:rPr sz="2133" kern="0">
                <a:solidFill>
                  <a:sysClr val="windowText" lastClr="000000"/>
                </a:solidFill>
                <a:latin typeface="Arial"/>
                <a:cs typeface="Arial"/>
              </a:rPr>
              <a:t>covered</a:t>
            </a:r>
            <a:r>
              <a:rPr sz="2133" kern="0" spc="-40">
                <a:solidFill>
                  <a:sysClr val="windowText" lastClr="000000"/>
                </a:solidFill>
                <a:latin typeface="Arial"/>
                <a:cs typeface="Arial"/>
              </a:rPr>
              <a:t> </a:t>
            </a:r>
            <a:r>
              <a:rPr sz="2133" kern="0" spc="-33">
                <a:solidFill>
                  <a:sysClr val="windowText" lastClr="000000"/>
                </a:solidFill>
                <a:latin typeface="Arial"/>
                <a:cs typeface="Arial"/>
              </a:rPr>
              <a:t>by—</a:t>
            </a:r>
            <a:endParaRPr sz="2133" kern="0">
              <a:solidFill>
                <a:sysClr val="windowText" lastClr="000000"/>
              </a:solidFill>
              <a:latin typeface="Arial"/>
              <a:cs typeface="Arial"/>
            </a:endParaRPr>
          </a:p>
          <a:p>
            <a:pPr marL="894904" lvl="1" indent="-423323" defTabSz="1219170">
              <a:spcBef>
                <a:spcPts val="1340"/>
              </a:spcBef>
              <a:buSzPct val="87500"/>
              <a:buFont typeface="Courier New"/>
              <a:buChar char="o"/>
              <a:tabLst>
                <a:tab pos="894904" algn="l"/>
              </a:tabLst>
            </a:pPr>
            <a:r>
              <a:rPr sz="2133" kern="0">
                <a:solidFill>
                  <a:sysClr val="windowText" lastClr="000000"/>
                </a:solidFill>
                <a:latin typeface="Arial"/>
                <a:cs typeface="Arial"/>
              </a:rPr>
              <a:t>A</a:t>
            </a:r>
            <a:r>
              <a:rPr sz="2133" kern="0" spc="-47">
                <a:solidFill>
                  <a:sysClr val="windowText" lastClr="000000"/>
                </a:solidFill>
                <a:latin typeface="Arial"/>
                <a:cs typeface="Arial"/>
              </a:rPr>
              <a:t> </a:t>
            </a:r>
            <a:r>
              <a:rPr sz="2133" kern="0">
                <a:solidFill>
                  <a:sysClr val="windowText" lastClr="000000"/>
                </a:solidFill>
                <a:latin typeface="Arial"/>
                <a:cs typeface="Arial"/>
              </a:rPr>
              <a:t>written</a:t>
            </a:r>
            <a:r>
              <a:rPr sz="2133" kern="0" spc="-33">
                <a:solidFill>
                  <a:sysClr val="windowText" lastClr="000000"/>
                </a:solidFill>
                <a:latin typeface="Arial"/>
                <a:cs typeface="Arial"/>
              </a:rPr>
              <a:t> </a:t>
            </a:r>
            <a:r>
              <a:rPr sz="2133" kern="0">
                <a:solidFill>
                  <a:sysClr val="windowText" lastClr="000000"/>
                </a:solidFill>
                <a:latin typeface="Arial"/>
                <a:cs typeface="Arial"/>
              </a:rPr>
              <a:t>justification</a:t>
            </a:r>
            <a:r>
              <a:rPr sz="2133" kern="0" spc="-47">
                <a:solidFill>
                  <a:sysClr val="windowText" lastClr="000000"/>
                </a:solidFill>
                <a:latin typeface="Arial"/>
                <a:cs typeface="Arial"/>
              </a:rPr>
              <a:t> </a:t>
            </a:r>
            <a:r>
              <a:rPr sz="2133" kern="0">
                <a:solidFill>
                  <a:sysClr val="windowText" lastClr="000000"/>
                </a:solidFill>
                <a:latin typeface="Arial"/>
                <a:cs typeface="Arial"/>
              </a:rPr>
              <a:t>that</a:t>
            </a:r>
            <a:r>
              <a:rPr sz="2133" kern="0" spc="-20">
                <a:solidFill>
                  <a:sysClr val="windowText" lastClr="000000"/>
                </a:solidFill>
                <a:latin typeface="Arial"/>
                <a:cs typeface="Arial"/>
              </a:rPr>
              <a:t> </a:t>
            </a:r>
            <a:r>
              <a:rPr sz="2133" kern="0">
                <a:solidFill>
                  <a:sysClr val="windowText" lastClr="000000"/>
                </a:solidFill>
                <a:latin typeface="Arial"/>
                <a:cs typeface="Arial"/>
              </a:rPr>
              <a:t>it</a:t>
            </a:r>
            <a:r>
              <a:rPr sz="2133" kern="0" spc="-33">
                <a:solidFill>
                  <a:sysClr val="windowText" lastClr="000000"/>
                </a:solidFill>
                <a:latin typeface="Arial"/>
                <a:cs typeface="Arial"/>
              </a:rPr>
              <a:t> </a:t>
            </a:r>
            <a:r>
              <a:rPr sz="2133" kern="0">
                <a:solidFill>
                  <a:sysClr val="windowText" lastClr="000000"/>
                </a:solidFill>
                <a:latin typeface="Arial"/>
                <a:cs typeface="Arial"/>
              </a:rPr>
              <a:t>is</a:t>
            </a:r>
            <a:r>
              <a:rPr sz="2133" kern="0" spc="-40">
                <a:solidFill>
                  <a:sysClr val="windowText" lastClr="000000"/>
                </a:solidFill>
                <a:latin typeface="Arial"/>
                <a:cs typeface="Arial"/>
              </a:rPr>
              <a:t> </a:t>
            </a:r>
            <a:r>
              <a:rPr sz="2133" kern="0">
                <a:solidFill>
                  <a:sysClr val="windowText" lastClr="000000"/>
                </a:solidFill>
                <a:latin typeface="Arial"/>
                <a:cs typeface="Arial"/>
              </a:rPr>
              <a:t>not</a:t>
            </a:r>
            <a:r>
              <a:rPr sz="2133" kern="0" spc="-20">
                <a:solidFill>
                  <a:sysClr val="windowText" lastClr="000000"/>
                </a:solidFill>
                <a:latin typeface="Arial"/>
                <a:cs typeface="Arial"/>
              </a:rPr>
              <a:t> </a:t>
            </a:r>
            <a:r>
              <a:rPr sz="2133" kern="0">
                <a:solidFill>
                  <a:sysClr val="windowText" lastClr="000000"/>
                </a:solidFill>
                <a:latin typeface="Arial"/>
                <a:cs typeface="Arial"/>
              </a:rPr>
              <a:t>practicable</a:t>
            </a:r>
            <a:r>
              <a:rPr sz="2133" kern="0" spc="-53">
                <a:solidFill>
                  <a:sysClr val="windowText" lastClr="000000"/>
                </a:solidFill>
                <a:latin typeface="Arial"/>
                <a:cs typeface="Arial"/>
              </a:rPr>
              <a:t> </a:t>
            </a:r>
            <a:r>
              <a:rPr sz="2133" kern="0">
                <a:solidFill>
                  <a:sysClr val="windowText" lastClr="000000"/>
                </a:solidFill>
                <a:latin typeface="Arial"/>
                <a:cs typeface="Arial"/>
              </a:rPr>
              <a:t>from</a:t>
            </a:r>
            <a:r>
              <a:rPr sz="2133" kern="0" spc="-7">
                <a:solidFill>
                  <a:sysClr val="windowText" lastClr="000000"/>
                </a:solidFill>
                <a:latin typeface="Arial"/>
                <a:cs typeface="Arial"/>
              </a:rPr>
              <a:t> </a:t>
            </a:r>
            <a:r>
              <a:rPr sz="2133" kern="0">
                <a:solidFill>
                  <a:sysClr val="windowText" lastClr="000000"/>
                </a:solidFill>
                <a:latin typeface="Arial"/>
                <a:cs typeface="Arial"/>
              </a:rPr>
              <a:t>requiring</a:t>
            </a:r>
            <a:r>
              <a:rPr sz="2133" kern="0" spc="-40">
                <a:solidFill>
                  <a:sysClr val="windowText" lastClr="000000"/>
                </a:solidFill>
                <a:latin typeface="Arial"/>
                <a:cs typeface="Arial"/>
              </a:rPr>
              <a:t> </a:t>
            </a:r>
            <a:r>
              <a:rPr sz="2133" kern="0" spc="-13">
                <a:solidFill>
                  <a:sysClr val="windowText" lastClr="000000"/>
                </a:solidFill>
                <a:latin typeface="Arial"/>
                <a:cs typeface="Arial"/>
              </a:rPr>
              <a:t>activity</a:t>
            </a:r>
            <a:r>
              <a:rPr lang="en-US" sz="2133" kern="0" spc="-13">
                <a:solidFill>
                  <a:sysClr val="windowText" lastClr="000000"/>
                </a:solidFill>
                <a:latin typeface="Arial"/>
                <a:cs typeface="Arial"/>
              </a:rPr>
              <a:t> (23.103)</a:t>
            </a:r>
          </a:p>
          <a:p>
            <a:pPr marL="894904" lvl="1" indent="-423323" defTabSz="1219170">
              <a:spcBef>
                <a:spcPts val="1325"/>
              </a:spcBef>
              <a:buSzPct val="87500"/>
              <a:buFont typeface="Courier New"/>
              <a:buChar char="o"/>
              <a:tabLst>
                <a:tab pos="894904" algn="l"/>
              </a:tabLst>
            </a:pPr>
            <a:r>
              <a:rPr sz="2133" kern="0">
                <a:solidFill>
                  <a:sysClr val="windowText" lastClr="000000"/>
                </a:solidFill>
                <a:latin typeface="Arial"/>
                <a:cs typeface="Arial"/>
              </a:rPr>
              <a:t>An</a:t>
            </a:r>
            <a:r>
              <a:rPr sz="2133" kern="0" spc="-33">
                <a:solidFill>
                  <a:sysClr val="windowText" lastClr="000000"/>
                </a:solidFill>
                <a:latin typeface="Arial"/>
                <a:cs typeface="Arial"/>
              </a:rPr>
              <a:t> </a:t>
            </a:r>
            <a:r>
              <a:rPr sz="2133" kern="0">
                <a:solidFill>
                  <a:sysClr val="windowText" lastClr="000000"/>
                </a:solidFill>
                <a:latin typeface="Arial"/>
                <a:cs typeface="Arial"/>
              </a:rPr>
              <a:t>authorized</a:t>
            </a:r>
            <a:r>
              <a:rPr sz="2133" kern="0" spc="-27">
                <a:solidFill>
                  <a:sysClr val="windowText" lastClr="000000"/>
                </a:solidFill>
                <a:latin typeface="Arial"/>
                <a:cs typeface="Arial"/>
              </a:rPr>
              <a:t> </a:t>
            </a:r>
            <a:r>
              <a:rPr sz="2133" kern="0">
                <a:solidFill>
                  <a:sysClr val="windowText" lastClr="000000"/>
                </a:solidFill>
                <a:latin typeface="Arial"/>
                <a:cs typeface="Arial"/>
              </a:rPr>
              <a:t>exception</a:t>
            </a:r>
            <a:r>
              <a:rPr sz="2133" kern="0" spc="-33">
                <a:solidFill>
                  <a:sysClr val="windowText" lastClr="000000"/>
                </a:solidFill>
                <a:latin typeface="Arial"/>
                <a:cs typeface="Arial"/>
              </a:rPr>
              <a:t> </a:t>
            </a:r>
            <a:r>
              <a:rPr sz="2133" kern="0">
                <a:solidFill>
                  <a:sysClr val="windowText" lastClr="000000"/>
                </a:solidFill>
                <a:latin typeface="Arial"/>
                <a:cs typeface="Arial"/>
              </a:rPr>
              <a:t>(</a:t>
            </a:r>
            <a:r>
              <a:rPr lang="en-US" sz="2133" kern="0">
                <a:solidFill>
                  <a:sysClr val="windowText" lastClr="000000"/>
                </a:solidFill>
                <a:latin typeface="Arial"/>
                <a:cs typeface="Arial"/>
              </a:rPr>
              <a:t>23.105</a:t>
            </a:r>
            <a:r>
              <a:rPr sz="2133" kern="0" spc="-13">
                <a:solidFill>
                  <a:sysClr val="windowText" lastClr="000000"/>
                </a:solidFill>
                <a:latin typeface="Arial"/>
                <a:cs typeface="Arial"/>
              </a:rPr>
              <a:t>)</a:t>
            </a:r>
            <a:endParaRPr sz="2133" kern="0">
              <a:solidFill>
                <a:sysClr val="windowText" lastClr="000000"/>
              </a:solidFill>
              <a:latin typeface="Arial"/>
              <a:cs typeface="Arial"/>
            </a:endParaRPr>
          </a:p>
          <a:p>
            <a:pPr marL="894904" lvl="1" indent="-423323" defTabSz="1219170">
              <a:spcBef>
                <a:spcPts val="1333"/>
              </a:spcBef>
              <a:buSzPct val="87500"/>
              <a:buFont typeface="Courier New"/>
              <a:buChar char="o"/>
              <a:tabLst>
                <a:tab pos="894904" algn="l"/>
              </a:tabLst>
            </a:pPr>
            <a:r>
              <a:rPr sz="2133" kern="0">
                <a:solidFill>
                  <a:sysClr val="windowText" lastClr="000000"/>
                </a:solidFill>
                <a:latin typeface="Arial"/>
                <a:cs typeface="Arial"/>
              </a:rPr>
              <a:t>An</a:t>
            </a:r>
            <a:r>
              <a:rPr sz="2133" kern="0" spc="-47">
                <a:solidFill>
                  <a:sysClr val="windowText" lastClr="000000"/>
                </a:solidFill>
                <a:latin typeface="Arial"/>
                <a:cs typeface="Arial"/>
              </a:rPr>
              <a:t> </a:t>
            </a:r>
            <a:r>
              <a:rPr sz="2133" kern="0">
                <a:solidFill>
                  <a:sysClr val="windowText" lastClr="000000"/>
                </a:solidFill>
                <a:latin typeface="Arial"/>
                <a:cs typeface="Arial"/>
              </a:rPr>
              <a:t>authorized</a:t>
            </a:r>
            <a:r>
              <a:rPr sz="2133" kern="0" spc="-33">
                <a:solidFill>
                  <a:sysClr val="windowText" lastClr="000000"/>
                </a:solidFill>
                <a:latin typeface="Arial"/>
                <a:cs typeface="Arial"/>
              </a:rPr>
              <a:t> </a:t>
            </a:r>
            <a:r>
              <a:rPr sz="2133" kern="0">
                <a:solidFill>
                  <a:sysClr val="windowText" lastClr="000000"/>
                </a:solidFill>
                <a:latin typeface="Arial"/>
                <a:cs typeface="Arial"/>
              </a:rPr>
              <a:t>exemption</a:t>
            </a:r>
            <a:r>
              <a:rPr sz="2133" kern="0" spc="-33">
                <a:solidFill>
                  <a:sysClr val="windowText" lastClr="000000"/>
                </a:solidFill>
                <a:latin typeface="Arial"/>
                <a:cs typeface="Arial"/>
              </a:rPr>
              <a:t> </a:t>
            </a:r>
            <a:r>
              <a:rPr sz="2133" kern="0">
                <a:solidFill>
                  <a:sysClr val="windowText" lastClr="000000"/>
                </a:solidFill>
                <a:latin typeface="Arial"/>
                <a:cs typeface="Arial"/>
              </a:rPr>
              <a:t>(</a:t>
            </a:r>
            <a:r>
              <a:rPr lang="en-US" sz="2133" kern="0">
                <a:solidFill>
                  <a:sysClr val="windowText" lastClr="000000"/>
                </a:solidFill>
                <a:latin typeface="Arial"/>
                <a:cs typeface="Arial"/>
              </a:rPr>
              <a:t>23.106</a:t>
            </a:r>
            <a:r>
              <a:rPr sz="2133" kern="0" spc="-13">
                <a:solidFill>
                  <a:sysClr val="windowText" lastClr="000000"/>
                </a:solidFill>
                <a:latin typeface="Arial"/>
                <a:cs typeface="Arial"/>
              </a:rPr>
              <a:t>)</a:t>
            </a:r>
            <a:endParaRPr sz="2133" kern="0">
              <a:solidFill>
                <a:sysClr val="windowText" lastClr="000000"/>
              </a:solidFill>
              <a:latin typeface="Arial"/>
              <a:cs typeface="Arial"/>
            </a:endParaRPr>
          </a:p>
          <a:p>
            <a:pPr marL="440256" marR="176949" indent="-424169" defTabSz="1219170">
              <a:spcBef>
                <a:spcPts val="1340"/>
              </a:spcBef>
              <a:buSzPct val="87500"/>
              <a:buFontTx/>
              <a:buChar char="●"/>
              <a:tabLst>
                <a:tab pos="440256" algn="l"/>
              </a:tabLst>
            </a:pPr>
            <a:r>
              <a:rPr sz="2133" kern="0">
                <a:solidFill>
                  <a:sysClr val="windowText" lastClr="000000"/>
                </a:solidFill>
                <a:latin typeface="Arial"/>
                <a:cs typeface="Arial"/>
              </a:rPr>
              <a:t>Identify</a:t>
            </a:r>
            <a:r>
              <a:rPr sz="2133" kern="0" spc="-27">
                <a:solidFill>
                  <a:sysClr val="windowText" lastClr="000000"/>
                </a:solidFill>
                <a:latin typeface="Arial"/>
                <a:cs typeface="Arial"/>
              </a:rPr>
              <a:t> </a:t>
            </a:r>
            <a:r>
              <a:rPr sz="2133" kern="0">
                <a:solidFill>
                  <a:sysClr val="windowText" lastClr="000000"/>
                </a:solidFill>
                <a:latin typeface="Arial"/>
                <a:cs typeface="Arial"/>
              </a:rPr>
              <a:t>in</a:t>
            </a:r>
            <a:r>
              <a:rPr sz="2133" kern="0" spc="-27">
                <a:solidFill>
                  <a:sysClr val="windowText" lastClr="000000"/>
                </a:solidFill>
                <a:latin typeface="Arial"/>
                <a:cs typeface="Arial"/>
              </a:rPr>
              <a:t> </a:t>
            </a:r>
            <a:r>
              <a:rPr sz="2133" kern="0">
                <a:solidFill>
                  <a:sysClr val="windowText" lastClr="000000"/>
                </a:solidFill>
                <a:latin typeface="Arial"/>
                <a:cs typeface="Arial"/>
              </a:rPr>
              <a:t>the</a:t>
            </a:r>
            <a:r>
              <a:rPr sz="2133" kern="0" spc="-27">
                <a:solidFill>
                  <a:sysClr val="windowText" lastClr="000000"/>
                </a:solidFill>
                <a:latin typeface="Arial"/>
                <a:cs typeface="Arial"/>
              </a:rPr>
              <a:t> </a:t>
            </a:r>
            <a:r>
              <a:rPr sz="2133" kern="0">
                <a:solidFill>
                  <a:sysClr val="windowText" lastClr="000000"/>
                </a:solidFill>
                <a:latin typeface="Arial"/>
                <a:cs typeface="Arial"/>
              </a:rPr>
              <a:t>solicitation</a:t>
            </a:r>
            <a:r>
              <a:rPr sz="2133" kern="0" spc="-47">
                <a:solidFill>
                  <a:sysClr val="windowText" lastClr="000000"/>
                </a:solidFill>
                <a:latin typeface="Arial"/>
                <a:cs typeface="Arial"/>
              </a:rPr>
              <a:t> </a:t>
            </a:r>
            <a:r>
              <a:rPr sz="2133" kern="0">
                <a:solidFill>
                  <a:sysClr val="windowText" lastClr="000000"/>
                </a:solidFill>
                <a:latin typeface="Arial"/>
                <a:cs typeface="Arial"/>
              </a:rPr>
              <a:t>any</a:t>
            </a:r>
            <a:r>
              <a:rPr sz="2133" kern="0" spc="-33">
                <a:solidFill>
                  <a:sysClr val="windowText" lastClr="000000"/>
                </a:solidFill>
                <a:latin typeface="Arial"/>
                <a:cs typeface="Arial"/>
              </a:rPr>
              <a:t> </a:t>
            </a:r>
            <a:r>
              <a:rPr sz="2133" kern="0">
                <a:solidFill>
                  <a:sysClr val="windowText" lastClr="000000"/>
                </a:solidFill>
                <a:latin typeface="Arial"/>
                <a:cs typeface="Arial"/>
              </a:rPr>
              <a:t>products</a:t>
            </a:r>
            <a:r>
              <a:rPr sz="2133" kern="0" spc="-27">
                <a:solidFill>
                  <a:sysClr val="windowText" lastClr="000000"/>
                </a:solidFill>
                <a:latin typeface="Arial"/>
                <a:cs typeface="Arial"/>
              </a:rPr>
              <a:t> </a:t>
            </a:r>
            <a:r>
              <a:rPr sz="2133" kern="0">
                <a:solidFill>
                  <a:sysClr val="windowText" lastClr="000000"/>
                </a:solidFill>
                <a:latin typeface="Arial"/>
                <a:cs typeface="Arial"/>
              </a:rPr>
              <a:t>and</a:t>
            </a:r>
            <a:r>
              <a:rPr sz="2133" kern="0" spc="-33">
                <a:solidFill>
                  <a:sysClr val="windowText" lastClr="000000"/>
                </a:solidFill>
                <a:latin typeface="Arial"/>
                <a:cs typeface="Arial"/>
              </a:rPr>
              <a:t> </a:t>
            </a:r>
            <a:r>
              <a:rPr sz="2133" kern="0">
                <a:solidFill>
                  <a:sysClr val="windowText" lastClr="000000"/>
                </a:solidFill>
                <a:latin typeface="Arial"/>
                <a:cs typeface="Arial"/>
              </a:rPr>
              <a:t>services</a:t>
            </a:r>
            <a:r>
              <a:rPr sz="2133" kern="0" spc="-47">
                <a:solidFill>
                  <a:sysClr val="windowText" lastClr="000000"/>
                </a:solidFill>
                <a:latin typeface="Arial"/>
                <a:cs typeface="Arial"/>
              </a:rPr>
              <a:t> </a:t>
            </a:r>
            <a:r>
              <a:rPr sz="2133" kern="0">
                <a:solidFill>
                  <a:sysClr val="windowText" lastClr="000000"/>
                </a:solidFill>
                <a:latin typeface="Arial"/>
                <a:cs typeface="Arial"/>
              </a:rPr>
              <a:t>that</a:t>
            </a:r>
            <a:r>
              <a:rPr sz="2133" kern="0" spc="-13">
                <a:solidFill>
                  <a:sysClr val="windowText" lastClr="000000"/>
                </a:solidFill>
                <a:latin typeface="Arial"/>
                <a:cs typeface="Arial"/>
              </a:rPr>
              <a:t> </a:t>
            </a:r>
            <a:r>
              <a:rPr sz="2133" kern="0">
                <a:solidFill>
                  <a:sysClr val="windowText" lastClr="000000"/>
                </a:solidFill>
                <a:latin typeface="Arial"/>
                <a:cs typeface="Arial"/>
              </a:rPr>
              <a:t>are</a:t>
            </a:r>
            <a:r>
              <a:rPr sz="2133" kern="0" spc="-33">
                <a:solidFill>
                  <a:sysClr val="windowText" lastClr="000000"/>
                </a:solidFill>
                <a:latin typeface="Arial"/>
                <a:cs typeface="Arial"/>
              </a:rPr>
              <a:t> </a:t>
            </a:r>
            <a:r>
              <a:rPr sz="2133" kern="0">
                <a:solidFill>
                  <a:sysClr val="windowText" lastClr="000000"/>
                </a:solidFill>
                <a:latin typeface="Arial"/>
                <a:cs typeface="Arial"/>
              </a:rPr>
              <a:t>not</a:t>
            </a:r>
            <a:r>
              <a:rPr sz="2133" kern="0" spc="-20">
                <a:solidFill>
                  <a:sysClr val="windowText" lastClr="000000"/>
                </a:solidFill>
                <a:latin typeface="Arial"/>
                <a:cs typeface="Arial"/>
              </a:rPr>
              <a:t> </a:t>
            </a:r>
            <a:r>
              <a:rPr sz="2133" kern="0">
                <a:solidFill>
                  <a:sysClr val="windowText" lastClr="000000"/>
                </a:solidFill>
                <a:latin typeface="Arial"/>
                <a:cs typeface="Arial"/>
              </a:rPr>
              <a:t>subject</a:t>
            </a:r>
            <a:r>
              <a:rPr sz="2133" kern="0" spc="-40">
                <a:solidFill>
                  <a:sysClr val="windowText" lastClr="000000"/>
                </a:solidFill>
                <a:latin typeface="Arial"/>
                <a:cs typeface="Arial"/>
              </a:rPr>
              <a:t> </a:t>
            </a:r>
            <a:r>
              <a:rPr sz="2133" kern="0">
                <a:solidFill>
                  <a:sysClr val="windowText" lastClr="000000"/>
                </a:solidFill>
                <a:latin typeface="Arial"/>
                <a:cs typeface="Arial"/>
              </a:rPr>
              <a:t>to</a:t>
            </a:r>
            <a:r>
              <a:rPr sz="2133" kern="0" spc="-27">
                <a:solidFill>
                  <a:sysClr val="windowText" lastClr="000000"/>
                </a:solidFill>
                <a:latin typeface="Arial"/>
                <a:cs typeface="Arial"/>
              </a:rPr>
              <a:t> </a:t>
            </a:r>
            <a:r>
              <a:rPr sz="2133" kern="0" spc="-33">
                <a:solidFill>
                  <a:sysClr val="windowText" lastClr="000000"/>
                </a:solidFill>
                <a:latin typeface="Arial"/>
                <a:cs typeface="Arial"/>
              </a:rPr>
              <a:t>the </a:t>
            </a:r>
            <a:r>
              <a:rPr sz="2133" kern="0">
                <a:solidFill>
                  <a:sysClr val="windowText" lastClr="000000"/>
                </a:solidFill>
                <a:latin typeface="Arial"/>
                <a:cs typeface="Arial"/>
              </a:rPr>
              <a:t>omnibus</a:t>
            </a:r>
            <a:r>
              <a:rPr sz="2133" kern="0" spc="-33">
                <a:solidFill>
                  <a:sysClr val="windowText" lastClr="000000"/>
                </a:solidFill>
                <a:latin typeface="Arial"/>
                <a:cs typeface="Arial"/>
              </a:rPr>
              <a:t> </a:t>
            </a:r>
            <a:r>
              <a:rPr sz="2133" kern="0">
                <a:solidFill>
                  <a:sysClr val="windowText" lastClr="000000"/>
                </a:solidFill>
                <a:latin typeface="Arial"/>
                <a:cs typeface="Arial"/>
              </a:rPr>
              <a:t>clause</a:t>
            </a:r>
            <a:r>
              <a:rPr sz="2133" kern="0" spc="-47">
                <a:solidFill>
                  <a:sysClr val="windowText" lastClr="000000"/>
                </a:solidFill>
                <a:latin typeface="Arial"/>
                <a:cs typeface="Arial"/>
              </a:rPr>
              <a:t> </a:t>
            </a:r>
            <a:r>
              <a:rPr sz="2133" kern="0">
                <a:solidFill>
                  <a:sysClr val="windowText" lastClr="000000"/>
                </a:solidFill>
                <a:latin typeface="Arial"/>
                <a:cs typeface="Arial"/>
              </a:rPr>
              <a:t>based</a:t>
            </a:r>
            <a:r>
              <a:rPr sz="2133" kern="0" spc="-40">
                <a:solidFill>
                  <a:sysClr val="windowText" lastClr="000000"/>
                </a:solidFill>
                <a:latin typeface="Arial"/>
                <a:cs typeface="Arial"/>
              </a:rPr>
              <a:t> </a:t>
            </a:r>
            <a:r>
              <a:rPr sz="2133" kern="0">
                <a:solidFill>
                  <a:sysClr val="windowText" lastClr="000000"/>
                </a:solidFill>
                <a:latin typeface="Arial"/>
                <a:cs typeface="Arial"/>
              </a:rPr>
              <a:t>on</a:t>
            </a:r>
            <a:r>
              <a:rPr sz="2133" kern="0" spc="-33">
                <a:solidFill>
                  <a:sysClr val="windowText" lastClr="000000"/>
                </a:solidFill>
                <a:latin typeface="Arial"/>
                <a:cs typeface="Arial"/>
              </a:rPr>
              <a:t> </a:t>
            </a:r>
            <a:r>
              <a:rPr sz="2133" kern="0">
                <a:solidFill>
                  <a:sysClr val="windowText" lastClr="000000"/>
                </a:solidFill>
                <a:latin typeface="Arial"/>
                <a:cs typeface="Arial"/>
              </a:rPr>
              <a:t>a</a:t>
            </a:r>
            <a:r>
              <a:rPr sz="2133" kern="0" spc="-33">
                <a:solidFill>
                  <a:sysClr val="windowText" lastClr="000000"/>
                </a:solidFill>
                <a:latin typeface="Arial"/>
                <a:cs typeface="Arial"/>
              </a:rPr>
              <a:t> </a:t>
            </a:r>
            <a:r>
              <a:rPr sz="2133" kern="0">
                <a:solidFill>
                  <a:sysClr val="windowText" lastClr="000000"/>
                </a:solidFill>
                <a:latin typeface="Arial"/>
                <a:cs typeface="Arial"/>
              </a:rPr>
              <a:t>written</a:t>
            </a:r>
            <a:r>
              <a:rPr sz="2133" kern="0" spc="-33">
                <a:solidFill>
                  <a:sysClr val="windowText" lastClr="000000"/>
                </a:solidFill>
                <a:latin typeface="Arial"/>
                <a:cs typeface="Arial"/>
              </a:rPr>
              <a:t> </a:t>
            </a:r>
            <a:r>
              <a:rPr sz="2133" kern="0">
                <a:solidFill>
                  <a:sysClr val="windowText" lastClr="000000"/>
                </a:solidFill>
                <a:latin typeface="Arial"/>
                <a:cs typeface="Arial"/>
              </a:rPr>
              <a:t>justification,</a:t>
            </a:r>
            <a:r>
              <a:rPr sz="2133" kern="0" spc="-33">
                <a:solidFill>
                  <a:sysClr val="windowText" lastClr="000000"/>
                </a:solidFill>
                <a:latin typeface="Arial"/>
                <a:cs typeface="Arial"/>
              </a:rPr>
              <a:t> </a:t>
            </a:r>
            <a:r>
              <a:rPr sz="2133" kern="0">
                <a:solidFill>
                  <a:sysClr val="windowText" lastClr="000000"/>
                </a:solidFill>
                <a:latin typeface="Arial"/>
                <a:cs typeface="Arial"/>
              </a:rPr>
              <a:t>exception,</a:t>
            </a:r>
            <a:r>
              <a:rPr sz="2133" kern="0" spc="-40">
                <a:solidFill>
                  <a:sysClr val="windowText" lastClr="000000"/>
                </a:solidFill>
                <a:latin typeface="Arial"/>
                <a:cs typeface="Arial"/>
              </a:rPr>
              <a:t> </a:t>
            </a:r>
            <a:r>
              <a:rPr sz="2133" kern="0">
                <a:solidFill>
                  <a:sysClr val="windowText" lastClr="000000"/>
                </a:solidFill>
                <a:latin typeface="Arial"/>
                <a:cs typeface="Arial"/>
              </a:rPr>
              <a:t>or</a:t>
            </a:r>
            <a:r>
              <a:rPr sz="2133" kern="0" spc="-20">
                <a:solidFill>
                  <a:sysClr val="windowText" lastClr="000000"/>
                </a:solidFill>
                <a:latin typeface="Arial"/>
                <a:cs typeface="Arial"/>
              </a:rPr>
              <a:t> </a:t>
            </a:r>
            <a:r>
              <a:rPr sz="2133" kern="0" spc="-13">
                <a:solidFill>
                  <a:sysClr val="windowText" lastClr="000000"/>
                </a:solidFill>
                <a:latin typeface="Arial"/>
                <a:cs typeface="Arial"/>
              </a:rPr>
              <a:t>exemption</a:t>
            </a:r>
            <a:r>
              <a:rPr lang="en-US" sz="2133" kern="0" spc="-13">
                <a:solidFill>
                  <a:sysClr val="windowText" lastClr="000000"/>
                </a:solidFill>
                <a:latin typeface="Arial"/>
                <a:cs typeface="Arial"/>
              </a:rPr>
              <a:t> (23.104(b))</a:t>
            </a:r>
            <a:endParaRPr sz="2133" kern="0">
              <a:solidFill>
                <a:sysClr val="windowText" lastClr="000000"/>
              </a:solidFill>
              <a:latin typeface="Arial"/>
              <a:cs typeface="Arial"/>
            </a:endParaRPr>
          </a:p>
        </p:txBody>
      </p:sp>
      <p:sp>
        <p:nvSpPr>
          <p:cNvPr id="4" name="object 4"/>
          <p:cNvSpPr txBox="1">
            <a:spLocks noGrp="1"/>
          </p:cNvSpPr>
          <p:nvPr>
            <p:ph type="sldNum" sz="quarter" idx="7"/>
          </p:nvPr>
        </p:nvSpPr>
        <p:spPr>
          <a:xfrm>
            <a:off x="11720936" y="6452888"/>
            <a:ext cx="364912" cy="188578"/>
          </a:xfrm>
          <a:prstGeom prst="rect">
            <a:avLst/>
          </a:prstGeom>
        </p:spPr>
        <p:txBody>
          <a:bodyPr vert="horz" wrap="square" lIns="0" tIns="0" rIns="0" bIns="0" rtlCol="0" anchor="t">
            <a:spAutoFit/>
          </a:bodyPr>
          <a:lstStyle/>
          <a:p>
            <a:pPr marL="50799" defTabSz="1219170">
              <a:lnSpc>
                <a:spcPct val="68872"/>
              </a:lnSpc>
            </a:pPr>
            <a:fld id="{81D60167-4931-47E6-BA6A-407CBD079E47}" type="slidenum">
              <a:rPr kern="0" spc="-33" dirty="0">
                <a:solidFill>
                  <a:prstClr val="black"/>
                </a:solidFill>
              </a:rPr>
              <a:pPr marL="50799" defTabSz="1219170">
                <a:lnSpc>
                  <a:spcPct val="68872"/>
                </a:lnSpc>
              </a:pPr>
              <a:t>11</a:t>
            </a:fld>
            <a:endParaRPr lang="en-US" kern="0" spc="-33">
              <a:solidFill>
                <a:prstClr val="black"/>
              </a:solidFill>
            </a:endParaRPr>
          </a:p>
        </p:txBody>
      </p:sp>
      <p:sp>
        <p:nvSpPr>
          <p:cNvPr id="3" name="Title 6">
            <a:extLst>
              <a:ext uri="{FF2B5EF4-FFF2-40B4-BE49-F238E27FC236}">
                <a16:creationId xmlns:a16="http://schemas.microsoft.com/office/drawing/2014/main" id="{515C0BF1-FE0B-742C-A027-2E2324F8F900}"/>
              </a:ext>
            </a:extLst>
          </p:cNvPr>
          <p:cNvSpPr>
            <a:spLocks noGrp="1"/>
          </p:cNvSpPr>
          <p:nvPr>
            <p:ph type="title"/>
          </p:nvPr>
        </p:nvSpPr>
        <p:spPr>
          <a:xfrm>
            <a:off x="1268389" y="1092201"/>
            <a:ext cx="10405872" cy="574516"/>
          </a:xfrm>
        </p:spPr>
        <p:txBody>
          <a:bodyPr/>
          <a:lstStyle/>
          <a:p>
            <a:r>
              <a:rPr lang="en-US"/>
              <a:t>Exceptions, Exemptions, and Justifications</a:t>
            </a:r>
          </a:p>
        </p:txBody>
      </p:sp>
    </p:spTree>
    <p:extLst>
      <p:ext uri="{BB962C8B-B14F-4D97-AF65-F5344CB8AC3E}">
        <p14:creationId xmlns:p14="http://schemas.microsoft.com/office/powerpoint/2010/main" val="1420737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FDD2-33C7-52CF-A3C6-35216EA15AA7}"/>
              </a:ext>
            </a:extLst>
          </p:cNvPr>
          <p:cNvSpPr>
            <a:spLocks noGrp="1"/>
          </p:cNvSpPr>
          <p:nvPr>
            <p:ph type="title"/>
          </p:nvPr>
        </p:nvSpPr>
        <p:spPr>
          <a:xfrm>
            <a:off x="825044" y="1411963"/>
            <a:ext cx="10405872" cy="574516"/>
          </a:xfrm>
        </p:spPr>
        <p:txBody>
          <a:bodyPr/>
          <a:lstStyle/>
          <a:p>
            <a:r>
              <a:rPr lang="en-US"/>
              <a:t>For more information:</a:t>
            </a:r>
          </a:p>
        </p:txBody>
      </p:sp>
      <p:sp>
        <p:nvSpPr>
          <p:cNvPr id="3" name="Text Placeholder 2">
            <a:extLst>
              <a:ext uri="{FF2B5EF4-FFF2-40B4-BE49-F238E27FC236}">
                <a16:creationId xmlns:a16="http://schemas.microsoft.com/office/drawing/2014/main" id="{1FFAB60B-6375-ACE5-8D30-9FBE0359FCA5}"/>
              </a:ext>
            </a:extLst>
          </p:cNvPr>
          <p:cNvSpPr>
            <a:spLocks noGrp="1"/>
          </p:cNvSpPr>
          <p:nvPr>
            <p:ph type="body" idx="1"/>
          </p:nvPr>
        </p:nvSpPr>
        <p:spPr>
          <a:xfrm>
            <a:off x="825044" y="2428706"/>
            <a:ext cx="10010987" cy="1231299"/>
          </a:xfrm>
        </p:spPr>
        <p:txBody>
          <a:bodyPr/>
          <a:lstStyle/>
          <a:p>
            <a:r>
              <a:rPr lang="en-US" sz="2667"/>
              <a:t>For more information about the FAR Case please visit the </a:t>
            </a:r>
            <a:r>
              <a:rPr lang="en-US" sz="2667">
                <a:hlinkClick r:id="rId3"/>
              </a:rPr>
              <a:t>Federal Register </a:t>
            </a:r>
            <a:r>
              <a:rPr lang="en-US" sz="2667"/>
              <a:t>and to read the most up-to-date version of the FAR please visit </a:t>
            </a:r>
            <a:r>
              <a:rPr lang="en-US" sz="2667">
                <a:hlinkClick r:id="rId4"/>
              </a:rPr>
              <a:t>acquisition.gov </a:t>
            </a:r>
            <a:r>
              <a:rPr lang="en-US" sz="2667"/>
              <a:t>and regulations.gov.</a:t>
            </a:r>
          </a:p>
        </p:txBody>
      </p:sp>
      <p:sp>
        <p:nvSpPr>
          <p:cNvPr id="5" name="Slide Number Placeholder 4">
            <a:extLst>
              <a:ext uri="{FF2B5EF4-FFF2-40B4-BE49-F238E27FC236}">
                <a16:creationId xmlns:a16="http://schemas.microsoft.com/office/drawing/2014/main" id="{B727934A-8AC3-37AC-C279-092CCCEB3C3E}"/>
              </a:ext>
            </a:extLst>
          </p:cNvPr>
          <p:cNvSpPr>
            <a:spLocks noGrp="1"/>
          </p:cNvSpPr>
          <p:nvPr>
            <p:ph type="sldNum" sz="quarter" idx="7"/>
          </p:nvPr>
        </p:nvSpPr>
        <p:spPr>
          <a:xfrm>
            <a:off x="11720936" y="6452889"/>
            <a:ext cx="364912" cy="188578"/>
          </a:xfrm>
        </p:spPr>
        <p:txBody>
          <a:bodyPr wrap="square" lIns="0" tIns="0" rIns="0" bIns="0" anchor="t">
            <a:spAutoFit/>
          </a:bodyPr>
          <a:lstStyle/>
          <a:p>
            <a:pPr marL="50799" defTabSz="1219170">
              <a:lnSpc>
                <a:spcPct val="68872"/>
              </a:lnSpc>
            </a:pPr>
            <a:fld id="{81D60167-4931-47E6-BA6A-407CBD079E47}" type="slidenum">
              <a:rPr lang="en-US" kern="0" spc="-33">
                <a:solidFill>
                  <a:prstClr val="black"/>
                </a:solidFill>
              </a:rPr>
              <a:pPr marL="50799" defTabSz="1219170">
                <a:lnSpc>
                  <a:spcPct val="68872"/>
                </a:lnSpc>
              </a:pPr>
              <a:t>12</a:t>
            </a:fld>
            <a:endParaRPr lang="en-US" kern="0" spc="-33">
              <a:solidFill>
                <a:prstClr val="black"/>
              </a:solidFill>
            </a:endParaRPr>
          </a:p>
        </p:txBody>
      </p:sp>
    </p:spTree>
    <p:extLst>
      <p:ext uri="{BB962C8B-B14F-4D97-AF65-F5344CB8AC3E}">
        <p14:creationId xmlns:p14="http://schemas.microsoft.com/office/powerpoint/2010/main" val="325095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A7BC-C0DF-CE73-1890-4930179FD48A}"/>
              </a:ext>
            </a:extLst>
          </p:cNvPr>
          <p:cNvSpPr>
            <a:spLocks noGrp="1"/>
          </p:cNvSpPr>
          <p:nvPr>
            <p:ph type="title"/>
          </p:nvPr>
        </p:nvSpPr>
        <p:spPr>
          <a:xfrm>
            <a:off x="469404" y="315828"/>
            <a:ext cx="10713228" cy="701731"/>
          </a:xfrm>
        </p:spPr>
        <p:txBody>
          <a:bodyPr/>
          <a:lstStyle/>
          <a:p>
            <a:r>
              <a:rPr lang="en-US"/>
              <a:t>FAR 23.1: Highlights EPA Programs</a:t>
            </a:r>
          </a:p>
        </p:txBody>
      </p:sp>
      <p:sp>
        <p:nvSpPr>
          <p:cNvPr id="3" name="Content Placeholder 2">
            <a:extLst>
              <a:ext uri="{FF2B5EF4-FFF2-40B4-BE49-F238E27FC236}">
                <a16:creationId xmlns:a16="http://schemas.microsoft.com/office/drawing/2014/main" id="{20D24642-F016-A8D2-3B8F-62506DE8F7B6}"/>
              </a:ext>
            </a:extLst>
          </p:cNvPr>
          <p:cNvSpPr>
            <a:spLocks noGrp="1"/>
          </p:cNvSpPr>
          <p:nvPr>
            <p:ph idx="1"/>
          </p:nvPr>
        </p:nvSpPr>
        <p:spPr>
          <a:xfrm>
            <a:off x="623691" y="1794380"/>
            <a:ext cx="6219069" cy="431331"/>
          </a:xfrm>
        </p:spPr>
        <p:txBody>
          <a:bodyPr vert="horz" lIns="91440" tIns="45720" rIns="91440" bIns="45720" rtlCol="0" anchor="t">
            <a:normAutofit fontScale="85000" lnSpcReduction="10000"/>
          </a:bodyPr>
          <a:lstStyle/>
          <a:p>
            <a:pPr marL="0" indent="0" algn="ctr">
              <a:buNone/>
            </a:pPr>
            <a:r>
              <a:rPr lang="en-US" sz="2000" b="1">
                <a:latin typeface="+mn-lt"/>
              </a:rPr>
              <a:t>Federal Acquisition Regulation Updates (effective May 22, 2024)</a:t>
            </a:r>
            <a:endParaRPr lang="en-US" sz="2000">
              <a:effectLst/>
              <a:latin typeface="+mn-lt"/>
              <a:ea typeface="Calibri" panose="020F0502020204030204" pitchFamily="34" charset="0"/>
            </a:endParaRPr>
          </a:p>
          <a:p>
            <a:pPr algn="ctr"/>
            <a:endParaRPr lang="en-US" sz="2000">
              <a:highlight>
                <a:srgbClr val="FFFF00"/>
              </a:highlight>
              <a:latin typeface="+mn-lt"/>
            </a:endParaRPr>
          </a:p>
        </p:txBody>
      </p:sp>
      <p:sp>
        <p:nvSpPr>
          <p:cNvPr id="4" name="Content Placeholder 2">
            <a:extLst>
              <a:ext uri="{FF2B5EF4-FFF2-40B4-BE49-F238E27FC236}">
                <a16:creationId xmlns:a16="http://schemas.microsoft.com/office/drawing/2014/main" id="{5250FB81-35C2-6ED4-9BC6-A8BE3746A912}"/>
              </a:ext>
            </a:extLst>
          </p:cNvPr>
          <p:cNvSpPr txBox="1">
            <a:spLocks/>
          </p:cNvSpPr>
          <p:nvPr/>
        </p:nvSpPr>
        <p:spPr>
          <a:xfrm>
            <a:off x="201121" y="2297102"/>
            <a:ext cx="7504223" cy="3731842"/>
          </a:xfrm>
          <a:prstGeom prst="rect">
            <a:avLst/>
          </a:prstGeom>
          <a:solidFill>
            <a:schemeClr val="tx2">
              <a:lumMod val="20000"/>
              <a:lumOff val="80000"/>
            </a:schemeClr>
          </a:solidFill>
          <a:ln w="31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2EA249"/>
              </a:buClr>
              <a:buFont typeface="Arial" panose="020B0604020202020204" pitchFamily="34" charset="0"/>
              <a:buChar char="•"/>
              <a:defRPr sz="2600" b="0" i="0" kern="1200">
                <a:solidFill>
                  <a:schemeClr val="tx1"/>
                </a:solidFill>
                <a:latin typeface="Helvetica LT Std" pitchFamily="2" charset="0"/>
                <a:ea typeface="+mn-ea"/>
                <a:cs typeface="+mn-cs"/>
              </a:defRPr>
            </a:lvl1pPr>
            <a:lvl2pPr marL="685800" indent="-228600" algn="l" defTabSz="914400" rtl="0" eaLnBrk="1" latinLnBrk="0" hangingPunct="1">
              <a:lnSpc>
                <a:spcPct val="90000"/>
              </a:lnSpc>
              <a:spcBef>
                <a:spcPts val="500"/>
              </a:spcBef>
              <a:buClr>
                <a:srgbClr val="2EA249"/>
              </a:buClr>
              <a:buFont typeface="Arial" panose="020B0604020202020204" pitchFamily="34" charset="0"/>
              <a:buChar char="•"/>
              <a:defRPr sz="2400" b="0" i="0" kern="1200">
                <a:solidFill>
                  <a:schemeClr val="tx1"/>
                </a:solidFill>
                <a:latin typeface="Helvetica LT Std" pitchFamily="2" charset="0"/>
                <a:ea typeface="+mn-ea"/>
                <a:cs typeface="+mn-cs"/>
              </a:defRPr>
            </a:lvl2pPr>
            <a:lvl3pPr marL="1143000" indent="-228600" algn="l" defTabSz="914400" rtl="0" eaLnBrk="1" latinLnBrk="0" hangingPunct="1">
              <a:lnSpc>
                <a:spcPct val="90000"/>
              </a:lnSpc>
              <a:spcBef>
                <a:spcPts val="500"/>
              </a:spcBef>
              <a:buClr>
                <a:srgbClr val="2EA249"/>
              </a:buClr>
              <a:buFont typeface="Arial" panose="020B0604020202020204" pitchFamily="34" charset="0"/>
              <a:buChar char="•"/>
              <a:defRPr sz="2000" b="0" i="0" kern="1200">
                <a:solidFill>
                  <a:schemeClr val="tx1"/>
                </a:solidFill>
                <a:latin typeface="Helvetica LT Std" pitchFamily="2" charset="0"/>
                <a:ea typeface="+mn-ea"/>
                <a:cs typeface="+mn-cs"/>
              </a:defRPr>
            </a:lvl3pPr>
            <a:lvl4pPr marL="1600200" indent="-228600" algn="l" defTabSz="914400" rtl="0" eaLnBrk="1" latinLnBrk="0" hangingPunct="1">
              <a:lnSpc>
                <a:spcPct val="90000"/>
              </a:lnSpc>
              <a:spcBef>
                <a:spcPts val="500"/>
              </a:spcBef>
              <a:buClr>
                <a:srgbClr val="2EA249"/>
              </a:buClr>
              <a:buFont typeface="Arial" panose="020B0604020202020204" pitchFamily="34" charset="0"/>
              <a:buChar char="•"/>
              <a:defRPr sz="1800" b="0" i="0" kern="1200">
                <a:solidFill>
                  <a:schemeClr val="tx1"/>
                </a:solidFill>
                <a:latin typeface="Helvetica LT Std" pitchFamily="2" charset="0"/>
                <a:ea typeface="+mn-ea"/>
                <a:cs typeface="+mn-cs"/>
              </a:defRPr>
            </a:lvl4pPr>
            <a:lvl5pPr marL="2057400" indent="-228600" algn="l" defTabSz="914400" rtl="0" eaLnBrk="1" latinLnBrk="0" hangingPunct="1">
              <a:lnSpc>
                <a:spcPct val="90000"/>
              </a:lnSpc>
              <a:spcBef>
                <a:spcPts val="500"/>
              </a:spcBef>
              <a:buClr>
                <a:srgbClr val="00CC66"/>
              </a:buClr>
              <a:buFont typeface="Arial" panose="020B0604020202020204" pitchFamily="34" charset="0"/>
              <a:buChar char="•"/>
              <a:defRPr sz="1800" b="0" i="0"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2EA249"/>
              </a:buClr>
              <a:buSzTx/>
              <a:buFont typeface="Arial" panose="020B0604020202020204" pitchFamily="34" charset="0"/>
              <a:buNone/>
              <a:tabLst/>
              <a:defRPr/>
            </a:pPr>
            <a:endParaRPr kumimoji="0" lang="en-US" sz="19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mn-cs"/>
            </a:endParaRPr>
          </a:p>
          <a:p>
            <a:pPr marL="0" marR="0" lvl="0" indent="0" algn="ctr" defTabSz="914400" rtl="0" eaLnBrk="1" fontAlgn="auto" latinLnBrk="0" hangingPunct="1">
              <a:lnSpc>
                <a:spcPct val="107000"/>
              </a:lnSpc>
              <a:spcBef>
                <a:spcPts val="0"/>
              </a:spcBef>
              <a:spcAft>
                <a:spcPts val="800"/>
              </a:spcAft>
              <a:buClr>
                <a:srgbClr val="2EA249"/>
              </a:buClr>
              <a:buSzTx/>
              <a:buFont typeface="Arial" panose="020B0604020202020204" pitchFamily="34" charset="0"/>
              <a:buNone/>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Part 23.108 directs contracting officers, after meeting statutory purchasing program requirements in 23.107, to purchase to the maximum extent practicable products and services that meet required EPA purchasing programs. EPA’s Recommendations of Specifications, Standards and Ecolabels is one of the required EPA purchasing programs (23.108–3). </a:t>
            </a:r>
          </a:p>
          <a:p>
            <a:pPr marL="0" marR="0" lvl="0" indent="0" algn="ctr" defTabSz="914400" rtl="0" eaLnBrk="1" fontAlgn="auto" latinLnBrk="0" hangingPunct="1">
              <a:lnSpc>
                <a:spcPct val="90000"/>
              </a:lnSpc>
              <a:spcBef>
                <a:spcPts val="1000"/>
              </a:spcBef>
              <a:spcAft>
                <a:spcPts val="0"/>
              </a:spcAft>
              <a:buClr>
                <a:srgbClr val="2EA249"/>
              </a:buClr>
              <a:buSzTx/>
              <a:buFont typeface="Arial" panose="020B0604020202020204" pitchFamily="34" charset="0"/>
              <a:buNone/>
              <a:tabLst/>
              <a:defRPr/>
            </a:pPr>
            <a:r>
              <a:rPr kumimoji="0" lang="en-US" sz="2600" b="0" i="0" u="none" strike="noStrike" kern="1200" cap="none" spc="0" normalizeH="0" baseline="0" noProof="0">
                <a:ln>
                  <a:noFill/>
                </a:ln>
                <a:solidFill>
                  <a:prstClr val="black"/>
                </a:solidFill>
                <a:effectLst/>
                <a:uLnTx/>
                <a:uFillTx/>
                <a:latin typeface="Helvetica LT Std" pitchFamily="2" charset="0"/>
                <a:ea typeface="+mn-ea"/>
                <a:cs typeface="+mn-cs"/>
              </a:rPr>
              <a:t>* * * * *</a:t>
            </a:r>
          </a:p>
          <a:p>
            <a:pPr marL="0" marR="0" lvl="0" indent="0" algn="ctr" defTabSz="914400" rtl="0" eaLnBrk="1" fontAlgn="auto" latinLnBrk="0" hangingPunct="1">
              <a:lnSpc>
                <a:spcPct val="90000"/>
              </a:lnSpc>
              <a:spcBef>
                <a:spcPts val="1000"/>
              </a:spcBef>
              <a:spcAft>
                <a:spcPts val="0"/>
              </a:spcAft>
              <a:buClr>
                <a:srgbClr val="2EA249"/>
              </a:buClr>
              <a:buSzTx/>
              <a:buFont typeface="Arial" panose="020B0604020202020204" pitchFamily="34" charset="0"/>
              <a:buNone/>
              <a:tabLst/>
              <a:defRPr/>
            </a:pPr>
            <a:r>
              <a:rPr kumimoji="0" lang="en-US" sz="2000" b="0" i="1" u="none" strike="noStrike" kern="1200" cap="none" spc="0" normalizeH="0" baseline="0" noProof="0">
                <a:ln>
                  <a:noFill/>
                </a:ln>
                <a:solidFill>
                  <a:prstClr val="black"/>
                </a:solidFill>
                <a:effectLst/>
                <a:uLnTx/>
                <a:uFillTx/>
                <a:latin typeface="Helvetica LT Std" pitchFamily="2" charset="0"/>
                <a:ea typeface="Calibri" panose="020F0502020204030204" pitchFamily="34" charset="0"/>
                <a:cs typeface="Arial" panose="020B0604020202020204" pitchFamily="34" charset="0"/>
              </a:rPr>
              <a:t>The rule will require compliance with the EPA Recommendations in effect as of October 2023.</a:t>
            </a:r>
            <a:endParaRPr kumimoji="0" lang="en-US" sz="2000" b="0" i="0" u="none" strike="noStrike" kern="1200" cap="none" spc="0" normalizeH="0" baseline="0" noProof="0">
              <a:ln>
                <a:noFill/>
              </a:ln>
              <a:solidFill>
                <a:prstClr val="black"/>
              </a:solidFill>
              <a:effectLst/>
              <a:uLnTx/>
              <a:uFillTx/>
              <a:latin typeface="Helvetica LT Std" pitchFamily="2" charset="0"/>
              <a:ea typeface="+mn-ea"/>
              <a:cs typeface="+mn-cs"/>
            </a:endParaRPr>
          </a:p>
        </p:txBody>
      </p:sp>
      <p:pic>
        <p:nvPicPr>
          <p:cNvPr id="7" name="Picture 2" descr="WaterSense Logo">
            <a:extLst>
              <a:ext uri="{FF2B5EF4-FFF2-40B4-BE49-F238E27FC236}">
                <a16:creationId xmlns:a16="http://schemas.microsoft.com/office/drawing/2014/main" id="{6E458004-A079-A011-534B-6C391B239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7374" y="2581698"/>
            <a:ext cx="1483632" cy="14836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E6A130C-DE48-0F51-A157-466510B77EB8}"/>
              </a:ext>
            </a:extLst>
          </p:cNvPr>
          <p:cNvPicPr>
            <a:picLocks noChangeAspect="1"/>
          </p:cNvPicPr>
          <p:nvPr/>
        </p:nvPicPr>
        <p:blipFill>
          <a:blip r:embed="rId4"/>
          <a:stretch>
            <a:fillRect/>
          </a:stretch>
        </p:blipFill>
        <p:spPr>
          <a:xfrm>
            <a:off x="8639432" y="2609617"/>
            <a:ext cx="988491" cy="1553406"/>
          </a:xfrm>
          <a:prstGeom prst="rect">
            <a:avLst/>
          </a:prstGeom>
        </p:spPr>
      </p:pic>
      <p:pic>
        <p:nvPicPr>
          <p:cNvPr id="5" name="Picture 11" descr="Logo, company name&#10;&#10;Description automatically generated">
            <a:extLst>
              <a:ext uri="{FF2B5EF4-FFF2-40B4-BE49-F238E27FC236}">
                <a16:creationId xmlns:a16="http://schemas.microsoft.com/office/drawing/2014/main" id="{55C525B4-52BC-A1B4-2846-AB0032DF44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609" t="12436" r="4103" b="10754"/>
          <a:stretch/>
        </p:blipFill>
        <p:spPr bwMode="auto">
          <a:xfrm>
            <a:off x="8254976" y="4376770"/>
            <a:ext cx="3824796" cy="131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10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3E44-3D0D-4EEA-944B-FC1C18ACAB2D}"/>
              </a:ext>
            </a:extLst>
          </p:cNvPr>
          <p:cNvSpPr>
            <a:spLocks noGrp="1"/>
          </p:cNvSpPr>
          <p:nvPr>
            <p:ph type="title"/>
          </p:nvPr>
        </p:nvSpPr>
        <p:spPr>
          <a:xfrm>
            <a:off x="137158" y="306638"/>
            <a:ext cx="11917684" cy="535531"/>
          </a:xfrm>
        </p:spPr>
        <p:txBody>
          <a:bodyPr/>
          <a:lstStyle/>
          <a:p>
            <a:r>
              <a:rPr lang="en-US" sz="3200">
                <a:latin typeface="+mn-lt"/>
              </a:rPr>
              <a:t>Other U.S. Federal Government Sustainable Acquisition Directives</a:t>
            </a:r>
          </a:p>
        </p:txBody>
      </p:sp>
      <p:sp>
        <p:nvSpPr>
          <p:cNvPr id="4" name="Rectangle: Rounded Corners 3">
            <a:extLst>
              <a:ext uri="{FF2B5EF4-FFF2-40B4-BE49-F238E27FC236}">
                <a16:creationId xmlns:a16="http://schemas.microsoft.com/office/drawing/2014/main" id="{AD58BD42-1CB2-48EE-85E4-DA6E8AA34C81}"/>
              </a:ext>
            </a:extLst>
          </p:cNvPr>
          <p:cNvSpPr/>
          <p:nvPr/>
        </p:nvSpPr>
        <p:spPr>
          <a:xfrm>
            <a:off x="137158" y="952969"/>
            <a:ext cx="5210113" cy="975474"/>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Executive Order 14057 &amp; Implementing Instructions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Federal Sustainability Plan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OMB Memo 22-06</a:t>
            </a:r>
          </a:p>
        </p:txBody>
      </p:sp>
      <p:graphicFrame>
        <p:nvGraphicFramePr>
          <p:cNvPr id="5" name="Diagram 4">
            <a:extLst>
              <a:ext uri="{FF2B5EF4-FFF2-40B4-BE49-F238E27FC236}">
                <a16:creationId xmlns:a16="http://schemas.microsoft.com/office/drawing/2014/main" id="{679C94CB-EB12-E2B4-AED7-D5D1E747ACAA}"/>
              </a:ext>
            </a:extLst>
          </p:cNvPr>
          <p:cNvGraphicFramePr/>
          <p:nvPr/>
        </p:nvGraphicFramePr>
        <p:xfrm>
          <a:off x="537498" y="2075482"/>
          <a:ext cx="11117003" cy="4087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0804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B4E0C1-AE0C-4B05-CC70-5E6CC4661FFF}"/>
              </a:ext>
            </a:extLst>
          </p:cNvPr>
          <p:cNvPicPr>
            <a:picLocks noChangeAspect="1"/>
          </p:cNvPicPr>
          <p:nvPr/>
        </p:nvPicPr>
        <p:blipFill>
          <a:blip r:embed="rId3"/>
          <a:stretch>
            <a:fillRect/>
          </a:stretch>
        </p:blipFill>
        <p:spPr>
          <a:xfrm>
            <a:off x="3293383" y="1645834"/>
            <a:ext cx="666750" cy="540152"/>
          </a:xfrm>
          <a:prstGeom prst="rect">
            <a:avLst/>
          </a:prstGeom>
        </p:spPr>
      </p:pic>
      <p:pic>
        <p:nvPicPr>
          <p:cNvPr id="10" name="Picture 9">
            <a:extLst>
              <a:ext uri="{FF2B5EF4-FFF2-40B4-BE49-F238E27FC236}">
                <a16:creationId xmlns:a16="http://schemas.microsoft.com/office/drawing/2014/main" id="{2CB62DAD-F359-F55F-D106-B82907B13941}"/>
              </a:ext>
            </a:extLst>
          </p:cNvPr>
          <p:cNvPicPr>
            <a:picLocks noChangeAspect="1"/>
          </p:cNvPicPr>
          <p:nvPr/>
        </p:nvPicPr>
        <p:blipFill>
          <a:blip r:embed="rId4"/>
          <a:stretch>
            <a:fillRect/>
          </a:stretch>
        </p:blipFill>
        <p:spPr>
          <a:xfrm>
            <a:off x="3851051" y="1941538"/>
            <a:ext cx="577880" cy="596931"/>
          </a:xfrm>
          <a:prstGeom prst="rect">
            <a:avLst/>
          </a:prstGeom>
        </p:spPr>
      </p:pic>
      <p:pic>
        <p:nvPicPr>
          <p:cNvPr id="1026" name="Picture 2" descr="Blue SNAP label. The word &quot;SNAP&quot; is in capital blue letters, with a blue circle appearing behind the letter &quot;P&quot;.">
            <a:extLst>
              <a:ext uri="{FF2B5EF4-FFF2-40B4-BE49-F238E27FC236}">
                <a16:creationId xmlns:a16="http://schemas.microsoft.com/office/drawing/2014/main" id="{98E8BEF6-F8AA-CBC0-69CC-211FFFAE99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754" y="1615075"/>
            <a:ext cx="1453495" cy="5401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ommercial Submetering: How Much Could You Save?">
            <a:extLst>
              <a:ext uri="{FF2B5EF4-FFF2-40B4-BE49-F238E27FC236}">
                <a16:creationId xmlns:a16="http://schemas.microsoft.com/office/drawing/2014/main" id="{2892D1B8-19AD-89DF-679D-54311CA935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2036" y="1777288"/>
            <a:ext cx="16573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ENERGY STAR label. Icon is a blue square with the words &quot;ENERGY STAR&quot; at the bottom, and the word &quot;energy&quot; with a star icon in the middle.">
            <a:extLst>
              <a:ext uri="{FF2B5EF4-FFF2-40B4-BE49-F238E27FC236}">
                <a16:creationId xmlns:a16="http://schemas.microsoft.com/office/drawing/2014/main" id="{F9199B96-9E74-62C0-ED91-62857C4409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8167" y="1677074"/>
            <a:ext cx="778388" cy="9563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AC5A7083-39D7-95F0-49AC-6090147125C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616" y="1777288"/>
            <a:ext cx="1135061" cy="5238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ircular WaterSense label. The words &quot;Water Sense: Meets EPA Criteria&quot; are written around a blue and green water droplet in the center of a circle.">
            <a:extLst>
              <a:ext uri="{FF2B5EF4-FFF2-40B4-BE49-F238E27FC236}">
                <a16:creationId xmlns:a16="http://schemas.microsoft.com/office/drawing/2014/main" id="{7650FAE4-D538-C036-8968-1CF0BF9157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6807" y="4411416"/>
            <a:ext cx="1174968" cy="121413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EPA's New 'Safer Choice' Label Identifies Healthier Products">
            <a:extLst>
              <a:ext uri="{FF2B5EF4-FFF2-40B4-BE49-F238E27FC236}">
                <a16:creationId xmlns:a16="http://schemas.microsoft.com/office/drawing/2014/main" id="{6A2D314D-54D0-3D20-DEDB-DE099AC1A5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0738" y="4294910"/>
            <a:ext cx="77152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Logo, company name&#10;&#10;Description automatically generated">
            <a:extLst>
              <a:ext uri="{FF2B5EF4-FFF2-40B4-BE49-F238E27FC236}">
                <a16:creationId xmlns:a16="http://schemas.microsoft.com/office/drawing/2014/main" id="{5DD4906F-8DEC-E4B9-6541-AA5714CC782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609" t="12436" r="4103" b="10754"/>
          <a:stretch/>
        </p:blipFill>
        <p:spPr bwMode="auto">
          <a:xfrm>
            <a:off x="7843679" y="4251966"/>
            <a:ext cx="3604552" cy="124137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06E38793-A58B-B94F-60BC-F435A4637419}"/>
              </a:ext>
            </a:extLst>
          </p:cNvPr>
          <p:cNvSpPr/>
          <p:nvPr/>
        </p:nvSpPr>
        <p:spPr>
          <a:xfrm>
            <a:off x="1588526" y="763501"/>
            <a:ext cx="9306969" cy="539150"/>
          </a:xfrm>
          <a:prstGeom prst="round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Statutory Purchasing Preference Programs</a:t>
            </a:r>
          </a:p>
        </p:txBody>
      </p:sp>
      <p:sp>
        <p:nvSpPr>
          <p:cNvPr id="14" name="Rectangle: Rounded Corners 13">
            <a:extLst>
              <a:ext uri="{FF2B5EF4-FFF2-40B4-BE49-F238E27FC236}">
                <a16:creationId xmlns:a16="http://schemas.microsoft.com/office/drawing/2014/main" id="{33D22BAF-C760-81D7-F2A6-07A497AC2B32}"/>
              </a:ext>
            </a:extLst>
          </p:cNvPr>
          <p:cNvSpPr/>
          <p:nvPr/>
        </p:nvSpPr>
        <p:spPr>
          <a:xfrm>
            <a:off x="1588526" y="3648747"/>
            <a:ext cx="9306969" cy="539149"/>
          </a:xfrm>
          <a:prstGeom prst="roundRect">
            <a:avLst/>
          </a:prstGeom>
          <a:solidFill>
            <a:srgbClr val="0051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EPA Purchasing Preference Programs</a:t>
            </a:r>
          </a:p>
        </p:txBody>
      </p:sp>
      <p:sp>
        <p:nvSpPr>
          <p:cNvPr id="17" name="TextBox 16">
            <a:extLst>
              <a:ext uri="{FF2B5EF4-FFF2-40B4-BE49-F238E27FC236}">
                <a16:creationId xmlns:a16="http://schemas.microsoft.com/office/drawing/2014/main" id="{384BEEB2-5719-C991-2B7A-F7F0A2D2F6C5}"/>
              </a:ext>
            </a:extLst>
          </p:cNvPr>
          <p:cNvSpPr txBox="1"/>
          <p:nvPr/>
        </p:nvSpPr>
        <p:spPr>
          <a:xfrm>
            <a:off x="220196" y="2525698"/>
            <a:ext cx="274765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black"/>
                </a:solidFill>
                <a:latin typeface="Calibri" panose="020F0502020204030204"/>
              </a:rPr>
              <a:t>EPA’s Comprehensive Procurement Guidelines</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(Recycled Content)</a:t>
            </a:r>
          </a:p>
        </p:txBody>
      </p:sp>
      <p:sp>
        <p:nvSpPr>
          <p:cNvPr id="18" name="TextBox 17">
            <a:extLst>
              <a:ext uri="{FF2B5EF4-FFF2-40B4-BE49-F238E27FC236}">
                <a16:creationId xmlns:a16="http://schemas.microsoft.com/office/drawing/2014/main" id="{66107E4C-B41A-9175-514E-1B2B243E66F2}"/>
              </a:ext>
            </a:extLst>
          </p:cNvPr>
          <p:cNvSpPr txBox="1"/>
          <p:nvPr/>
        </p:nvSpPr>
        <p:spPr>
          <a:xfrm>
            <a:off x="2434233" y="2523601"/>
            <a:ext cx="28818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USDA’s </a:t>
            </a:r>
            <a:r>
              <a:rPr kumimoji="0" lang="en-US" sz="1800" b="1" i="0" u="none" strike="noStrike" kern="1200" cap="none" spc="0" normalizeH="0" baseline="0" noProof="0" err="1">
                <a:ln>
                  <a:noFill/>
                </a:ln>
                <a:solidFill>
                  <a:prstClr val="black"/>
                </a:solidFill>
                <a:effectLst/>
                <a:uLnTx/>
                <a:uFillTx/>
                <a:latin typeface="Calibri" panose="020F0502020204030204"/>
                <a:ea typeface="+mn-ea"/>
                <a:cs typeface="+mn-cs"/>
              </a:rPr>
              <a:t>BioPreferred</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Program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(Biobased Content)</a:t>
            </a:r>
          </a:p>
        </p:txBody>
      </p:sp>
      <p:sp>
        <p:nvSpPr>
          <p:cNvPr id="19" name="TextBox 18">
            <a:extLst>
              <a:ext uri="{FF2B5EF4-FFF2-40B4-BE49-F238E27FC236}">
                <a16:creationId xmlns:a16="http://schemas.microsoft.com/office/drawing/2014/main" id="{34AA692E-326E-29EB-7DBE-7E5A874328CC}"/>
              </a:ext>
            </a:extLst>
          </p:cNvPr>
          <p:cNvSpPr txBox="1"/>
          <p:nvPr/>
        </p:nvSpPr>
        <p:spPr>
          <a:xfrm>
            <a:off x="4986599" y="2219579"/>
            <a:ext cx="205980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EPA’s Significant New Alternatives Policy Program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(Ozone Depleting Substances)</a:t>
            </a:r>
          </a:p>
        </p:txBody>
      </p:sp>
      <p:sp>
        <p:nvSpPr>
          <p:cNvPr id="20" name="TextBox 19">
            <a:extLst>
              <a:ext uri="{FF2B5EF4-FFF2-40B4-BE49-F238E27FC236}">
                <a16:creationId xmlns:a16="http://schemas.microsoft.com/office/drawing/2014/main" id="{84796F7B-76C4-1D95-2B13-BA1E578C1B29}"/>
              </a:ext>
            </a:extLst>
          </p:cNvPr>
          <p:cNvSpPr txBox="1"/>
          <p:nvPr/>
        </p:nvSpPr>
        <p:spPr>
          <a:xfrm>
            <a:off x="7241663" y="2760961"/>
            <a:ext cx="20598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EPA’s ENERGY STAR </a:t>
            </a:r>
            <a:r>
              <a:rPr lang="en-US">
                <a:solidFill>
                  <a:prstClr val="black"/>
                </a:solidFill>
                <a:latin typeface="Calibri" panose="020F0502020204030204"/>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Energy Efficiency)</a:t>
            </a:r>
          </a:p>
        </p:txBody>
      </p:sp>
      <p:sp>
        <p:nvSpPr>
          <p:cNvPr id="21" name="TextBox 20">
            <a:extLst>
              <a:ext uri="{FF2B5EF4-FFF2-40B4-BE49-F238E27FC236}">
                <a16:creationId xmlns:a16="http://schemas.microsoft.com/office/drawing/2014/main" id="{5835BC11-272A-CF1E-8D94-02AB259F0705}"/>
              </a:ext>
            </a:extLst>
          </p:cNvPr>
          <p:cNvSpPr txBox="1"/>
          <p:nvPr/>
        </p:nvSpPr>
        <p:spPr>
          <a:xfrm>
            <a:off x="9375604" y="2460466"/>
            <a:ext cx="26702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DOE’s Federal Energy Management Program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(Energy &amp; Water Efficiency)</a:t>
            </a:r>
          </a:p>
        </p:txBody>
      </p:sp>
      <p:sp>
        <p:nvSpPr>
          <p:cNvPr id="22" name="TextBox 21">
            <a:extLst>
              <a:ext uri="{FF2B5EF4-FFF2-40B4-BE49-F238E27FC236}">
                <a16:creationId xmlns:a16="http://schemas.microsoft.com/office/drawing/2014/main" id="{C74C37DB-7F2A-59C6-3229-0F31F66219D5}"/>
              </a:ext>
            </a:extLst>
          </p:cNvPr>
          <p:cNvSpPr txBox="1"/>
          <p:nvPr/>
        </p:nvSpPr>
        <p:spPr>
          <a:xfrm>
            <a:off x="2369125" y="5699147"/>
            <a:ext cx="20598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EPA’s </a:t>
            </a:r>
            <a:r>
              <a:rPr kumimoji="0" lang="en-US" sz="1800" b="1" i="0" u="none" strike="noStrike" kern="1200" cap="none" spc="0" normalizeH="0" baseline="0" noProof="0" err="1">
                <a:ln>
                  <a:noFill/>
                </a:ln>
                <a:solidFill>
                  <a:prstClr val="black"/>
                </a:solidFill>
                <a:effectLst/>
                <a:uLnTx/>
                <a:uFillTx/>
                <a:latin typeface="Calibri" panose="020F0502020204030204"/>
                <a:ea typeface="+mn-ea"/>
                <a:cs typeface="+mn-cs"/>
              </a:rPr>
              <a:t>WaterSense</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(Water Efficiency)</a:t>
            </a:r>
          </a:p>
        </p:txBody>
      </p:sp>
      <p:sp>
        <p:nvSpPr>
          <p:cNvPr id="23" name="TextBox 22">
            <a:extLst>
              <a:ext uri="{FF2B5EF4-FFF2-40B4-BE49-F238E27FC236}">
                <a16:creationId xmlns:a16="http://schemas.microsoft.com/office/drawing/2014/main" id="{C98EAF64-0226-EFD8-9DE0-320F0DC59E16}"/>
              </a:ext>
            </a:extLst>
          </p:cNvPr>
          <p:cNvSpPr txBox="1"/>
          <p:nvPr/>
        </p:nvSpPr>
        <p:spPr>
          <a:xfrm>
            <a:off x="4442295" y="5668749"/>
            <a:ext cx="314841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EPA’s Safer </a:t>
            </a:r>
            <a:r>
              <a:rPr lang="en-US" b="1">
                <a:solidFill>
                  <a:prstClr val="black"/>
                </a:solidFill>
                <a:latin typeface="Calibri" panose="020F0502020204030204"/>
              </a:rPr>
              <a:t>Choice Program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black"/>
                </a:solidFill>
                <a:latin typeface="Calibri" panose="020F0502020204030204"/>
              </a:rPr>
              <a:t>(</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Safer Chemical Ingredients)</a:t>
            </a:r>
          </a:p>
        </p:txBody>
      </p:sp>
      <p:sp>
        <p:nvSpPr>
          <p:cNvPr id="25" name="TextBox 24">
            <a:extLst>
              <a:ext uri="{FF2B5EF4-FFF2-40B4-BE49-F238E27FC236}">
                <a16:creationId xmlns:a16="http://schemas.microsoft.com/office/drawing/2014/main" id="{29D8595A-7C2E-CE60-F2D0-A9128B2E6902}"/>
              </a:ext>
            </a:extLst>
          </p:cNvPr>
          <p:cNvSpPr txBox="1"/>
          <p:nvPr/>
        </p:nvSpPr>
        <p:spPr>
          <a:xfrm>
            <a:off x="7287295" y="5422148"/>
            <a:ext cx="490470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EPA’s Recommendations of Specifications, Standards and Ecolabels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(focus on private </a:t>
            </a:r>
            <a:r>
              <a:rPr lang="en-US">
                <a:solidFill>
                  <a:prstClr val="black"/>
                </a:solidFill>
                <a:latin typeface="Calibri" panose="020F0502020204030204"/>
              </a:rPr>
              <a:t>s</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ector</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a:solidFill>
                  <a:prstClr val="black"/>
                </a:solidFill>
                <a:latin typeface="Calibri" panose="020F0502020204030204"/>
              </a:rPr>
              <a:t>s</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tandards</a:t>
            </a:r>
            <a:r>
              <a:rPr lang="en-US">
                <a:solidFill>
                  <a:prstClr val="black"/>
                </a:solidFill>
                <a:latin typeface="Calibri" panose="020F0502020204030204"/>
              </a:rPr>
              <a:t>/e</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colabels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68415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a:extLst>
              <a:ext uri="{FF2B5EF4-FFF2-40B4-BE49-F238E27FC236}">
                <a16:creationId xmlns:a16="http://schemas.microsoft.com/office/drawing/2014/main" id="{4A438189-6F0E-4034-B41D-C0EC9B6F0C5A}"/>
              </a:ext>
            </a:extLst>
          </p:cNvPr>
          <p:cNvPicPr>
            <a:picLocks noChangeAspect="1"/>
          </p:cNvPicPr>
          <p:nvPr/>
        </p:nvPicPr>
        <p:blipFill>
          <a:blip r:embed="rId3"/>
          <a:stretch>
            <a:fillRect/>
          </a:stretch>
        </p:blipFill>
        <p:spPr>
          <a:xfrm>
            <a:off x="2314223" y="0"/>
            <a:ext cx="9874614" cy="6367672"/>
          </a:xfrm>
          <a:prstGeom prst="rect">
            <a:avLst/>
          </a:prstGeom>
        </p:spPr>
      </p:pic>
      <p:sp>
        <p:nvSpPr>
          <p:cNvPr id="4" name="Title 3">
            <a:extLst>
              <a:ext uri="{FF2B5EF4-FFF2-40B4-BE49-F238E27FC236}">
                <a16:creationId xmlns:a16="http://schemas.microsoft.com/office/drawing/2014/main" id="{4766EA66-E427-49F2-8B11-BDBE30A4ED68}"/>
              </a:ext>
            </a:extLst>
          </p:cNvPr>
          <p:cNvSpPr>
            <a:spLocks noGrp="1"/>
          </p:cNvSpPr>
          <p:nvPr>
            <p:ph type="title"/>
          </p:nvPr>
        </p:nvSpPr>
        <p:spPr>
          <a:xfrm>
            <a:off x="233680" y="2074362"/>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n-lt"/>
                <a:ea typeface="+mj-ea"/>
                <a:cs typeface="+mj-cs"/>
              </a:rPr>
              <a:t>Ecolabels Found in the Global Marketplace Today (460+)</a:t>
            </a:r>
          </a:p>
        </p:txBody>
      </p:sp>
      <p:sp>
        <p:nvSpPr>
          <p:cNvPr id="2" name="Slide Number Placeholder 1">
            <a:extLst>
              <a:ext uri="{FF2B5EF4-FFF2-40B4-BE49-F238E27FC236}">
                <a16:creationId xmlns:a16="http://schemas.microsoft.com/office/drawing/2014/main" id="{E68FC509-3F3A-4652-AF8A-41081A2BFF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E49AC-438B-4B41-B860-08427F7AB5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8">
            <a:extLst>
              <a:ext uri="{FF2B5EF4-FFF2-40B4-BE49-F238E27FC236}">
                <a16:creationId xmlns:a16="http://schemas.microsoft.com/office/drawing/2014/main" id="{CCC52AF3-4366-4957-95D3-97D7402E6249}"/>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34E49AC-438B-4B41-B860-08427F7AB5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10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A6CE-241C-494B-BF40-F996DAA0B728}"/>
              </a:ext>
            </a:extLst>
          </p:cNvPr>
          <p:cNvSpPr>
            <a:spLocks noGrp="1"/>
          </p:cNvSpPr>
          <p:nvPr>
            <p:ph type="title"/>
          </p:nvPr>
        </p:nvSpPr>
        <p:spPr>
          <a:xfrm>
            <a:off x="104776" y="154137"/>
            <a:ext cx="11282171" cy="874256"/>
          </a:xfrm>
        </p:spPr>
        <p:txBody>
          <a:bodyPr>
            <a:noAutofit/>
          </a:bodyPr>
          <a:lstStyle/>
          <a:p>
            <a:r>
              <a:rPr lang="en-US" sz="3200" b="1">
                <a:latin typeface="+mn-lt"/>
              </a:rPr>
              <a:t>Recommendations of Specifications, Standards, and Ecolabels for Federal Purchasing</a:t>
            </a:r>
          </a:p>
        </p:txBody>
      </p:sp>
      <p:grpSp>
        <p:nvGrpSpPr>
          <p:cNvPr id="3" name="Group 2" descr="Global Marketplace&#10;460 plus Standards/Ecolabels">
            <a:extLst>
              <a:ext uri="{FF2B5EF4-FFF2-40B4-BE49-F238E27FC236}">
                <a16:creationId xmlns:a16="http://schemas.microsoft.com/office/drawing/2014/main" id="{99C1F753-5F73-1C4F-5DC5-A734B976B210}"/>
              </a:ext>
            </a:extLst>
          </p:cNvPr>
          <p:cNvGrpSpPr/>
          <p:nvPr/>
        </p:nvGrpSpPr>
        <p:grpSpPr>
          <a:xfrm>
            <a:off x="235929" y="2201314"/>
            <a:ext cx="3569289" cy="3321945"/>
            <a:chOff x="285237" y="2249603"/>
            <a:chExt cx="3569289" cy="3321945"/>
          </a:xfrm>
        </p:grpSpPr>
        <p:sp>
          <p:nvSpPr>
            <p:cNvPr id="56" name="TextBox 14">
              <a:extLst>
                <a:ext uri="{FF2B5EF4-FFF2-40B4-BE49-F238E27FC236}">
                  <a16:creationId xmlns:a16="http://schemas.microsoft.com/office/drawing/2014/main" id="{BF0638AC-5BBB-44E7-B942-3ECCBD575CE6}"/>
                </a:ext>
              </a:extLst>
            </p:cNvPr>
            <p:cNvSpPr txBox="1"/>
            <p:nvPr/>
          </p:nvSpPr>
          <p:spPr>
            <a:xfrm>
              <a:off x="285237" y="2249603"/>
              <a:ext cx="3569289" cy="7078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0"/>
                  <a:solidFill>
                    <a:srgbClr val="4472C4">
                      <a:lumMod val="50000"/>
                    </a:srgbClr>
                  </a:solidFill>
                  <a:effectLst/>
                  <a:uLnTx/>
                  <a:uFillTx/>
                  <a:latin typeface="Calibri" panose="020F0502020204030204"/>
                  <a:ea typeface="+mn-ea"/>
                  <a:cs typeface="+mn-cs"/>
                </a:rPr>
                <a:t>Global Marketplace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w="0"/>
                  <a:solidFill>
                    <a:srgbClr val="4472C4">
                      <a:lumMod val="50000"/>
                    </a:srgbClr>
                  </a:solidFill>
                  <a:effectLst/>
                  <a:uLnTx/>
                  <a:uFillTx/>
                  <a:latin typeface="Calibri" panose="020F0502020204030204"/>
                  <a:ea typeface="+mn-ea"/>
                  <a:cs typeface="+mn-cs"/>
                </a:rPr>
                <a:t>460+ Standards/Ecolabels</a:t>
              </a:r>
            </a:p>
          </p:txBody>
        </p:sp>
        <p:pic>
          <p:nvPicPr>
            <p:cNvPr id="8" name="Picture 7" descr="Collage of different eco labels from EPA programs">
              <a:extLst>
                <a:ext uri="{FF2B5EF4-FFF2-40B4-BE49-F238E27FC236}">
                  <a16:creationId xmlns:a16="http://schemas.microsoft.com/office/drawing/2014/main" id="{FF631F11-F263-4D9D-845B-1333E449D651}"/>
                </a:ext>
              </a:extLst>
            </p:cNvPr>
            <p:cNvPicPr>
              <a:picLocks noChangeAspect="1"/>
            </p:cNvPicPr>
            <p:nvPr/>
          </p:nvPicPr>
          <p:blipFill>
            <a:blip r:embed="rId3"/>
            <a:stretch>
              <a:fillRect/>
            </a:stretch>
          </p:blipFill>
          <p:spPr>
            <a:xfrm>
              <a:off x="642595" y="3097066"/>
              <a:ext cx="2854574" cy="2474482"/>
            </a:xfrm>
            <a:prstGeom prst="rect">
              <a:avLst/>
            </a:prstGeom>
            <a:ln w="12700">
              <a:solidFill>
                <a:schemeClr val="tx1"/>
              </a:solidFill>
            </a:ln>
          </p:spPr>
        </p:pic>
      </p:grpSp>
      <p:sp>
        <p:nvSpPr>
          <p:cNvPr id="58" name="Right Arrow 28" descr="right arrow">
            <a:extLst>
              <a:ext uri="{FF2B5EF4-FFF2-40B4-BE49-F238E27FC236}">
                <a16:creationId xmlns:a16="http://schemas.microsoft.com/office/drawing/2014/main" id="{EC8F8007-C816-4635-9007-98478F25E74D}"/>
              </a:ext>
            </a:extLst>
          </p:cNvPr>
          <p:cNvSpPr/>
          <p:nvPr/>
        </p:nvSpPr>
        <p:spPr>
          <a:xfrm>
            <a:off x="3712759" y="3790121"/>
            <a:ext cx="427257" cy="373076"/>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xtBox 63">
            <a:extLst>
              <a:ext uri="{FF2B5EF4-FFF2-40B4-BE49-F238E27FC236}">
                <a16:creationId xmlns:a16="http://schemas.microsoft.com/office/drawing/2014/main" id="{6A08EBA9-4D3A-4121-BC34-B2CC4B6B9647}"/>
              </a:ext>
            </a:extLst>
          </p:cNvPr>
          <p:cNvSpPr txBox="1"/>
          <p:nvPr/>
        </p:nvSpPr>
        <p:spPr>
          <a:xfrm>
            <a:off x="4239184" y="2870535"/>
            <a:ext cx="3476171" cy="258532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Based on review and use by another federal agency</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0"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Required by the FAR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1800" b="1" i="1"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800" b="1" i="0" u="none" strike="noStrike" kern="1200" cap="none" spc="0" normalizeH="0" baseline="0" noProof="0">
                <a:ln>
                  <a:noFill/>
                </a:ln>
                <a:solidFill>
                  <a:srgbClr val="4472C4">
                    <a:lumMod val="50000"/>
                  </a:srgbClr>
                </a:solidFill>
                <a:effectLst/>
                <a:uLnTx/>
                <a:uFillTx/>
                <a:latin typeface="Calibri" panose="020F0502020204030204"/>
                <a:ea typeface="+mn-ea"/>
                <a:cs typeface="+mn-cs"/>
              </a:rPr>
              <a:t>Based on an assessment against EPA’s Framework for Environmental Performance Standards and Ecolabels</a:t>
            </a:r>
            <a:endParaRPr kumimoji="0" lang="en-US" sz="1800" b="1" i="1" u="none" strike="noStrike" kern="1200" cap="none" spc="0" normalizeH="0" baseline="0" noProof="0">
              <a:ln>
                <a:noFill/>
              </a:ln>
              <a:solidFill>
                <a:srgbClr val="4472C4">
                  <a:lumMod val="50000"/>
                </a:srgbClr>
              </a:solidFill>
              <a:effectLst/>
              <a:uLnTx/>
              <a:uFillTx/>
              <a:latin typeface="Calibri" panose="020F0502020204030204"/>
              <a:ea typeface="+mn-ea"/>
              <a:cs typeface="+mn-cs"/>
            </a:endParaRPr>
          </a:p>
        </p:txBody>
      </p:sp>
      <p:sp>
        <p:nvSpPr>
          <p:cNvPr id="59" name="Right Arrow 28" descr="right arrow">
            <a:extLst>
              <a:ext uri="{FF2B5EF4-FFF2-40B4-BE49-F238E27FC236}">
                <a16:creationId xmlns:a16="http://schemas.microsoft.com/office/drawing/2014/main" id="{EC8F8007-C816-4635-9007-98478F25E74D}"/>
              </a:ext>
            </a:extLst>
          </p:cNvPr>
          <p:cNvSpPr/>
          <p:nvPr/>
        </p:nvSpPr>
        <p:spPr>
          <a:xfrm>
            <a:off x="7616187" y="3790121"/>
            <a:ext cx="427257" cy="373076"/>
          </a:xfrm>
          <a:prstGeom prst="rightArrow">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Box 53">
            <a:extLst>
              <a:ext uri="{FF2B5EF4-FFF2-40B4-BE49-F238E27FC236}">
                <a16:creationId xmlns:a16="http://schemas.microsoft.com/office/drawing/2014/main" id="{9B1D9C36-B7E5-4128-8EC1-87E8ADD916AC}"/>
              </a:ext>
            </a:extLst>
          </p:cNvPr>
          <p:cNvSpPr txBox="1"/>
          <p:nvPr/>
        </p:nvSpPr>
        <p:spPr>
          <a:xfrm>
            <a:off x="7513702" y="2108982"/>
            <a:ext cx="4567988" cy="892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0"/>
                <a:solidFill>
                  <a:srgbClr val="4472C4">
                    <a:lumMod val="50000"/>
                  </a:srgbClr>
                </a:solidFill>
                <a:effectLst/>
                <a:uLnTx/>
                <a:uFillTx/>
                <a:latin typeface="Calibri" panose="020F0502020204030204"/>
                <a:ea typeface="+mn-ea"/>
                <a:cs typeface="+mn-cs"/>
              </a:rPr>
              <a:t>The Recommendations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w="0"/>
                <a:solidFill>
                  <a:srgbClr val="4472C4">
                    <a:lumMod val="50000"/>
                  </a:srgbClr>
                </a:solidFill>
                <a:effectLst/>
                <a:uLnTx/>
                <a:uFillTx/>
                <a:latin typeface="Calibri" panose="020F0502020204030204"/>
                <a:ea typeface="+mn-ea"/>
                <a:cs typeface="+mn-cs"/>
              </a:rPr>
              <a:t>34 product/service categories, 40+ private sector standards/ecolabels, 3 specifications</a:t>
            </a:r>
          </a:p>
        </p:txBody>
      </p:sp>
      <p:sp>
        <p:nvSpPr>
          <p:cNvPr id="4" name="Slide Number Placeholder 3">
            <a:extLst>
              <a:ext uri="{FF2B5EF4-FFF2-40B4-BE49-F238E27FC236}">
                <a16:creationId xmlns:a16="http://schemas.microsoft.com/office/drawing/2014/main" id="{006A00E2-FFFF-43EB-8F69-2D92014FA5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E49AC-438B-4B41-B860-08427F7AB5C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E1E9261-465D-6973-F386-F4DD6305C882}"/>
              </a:ext>
            </a:extLst>
          </p:cNvPr>
          <p:cNvPicPr>
            <a:picLocks noChangeAspect="1"/>
          </p:cNvPicPr>
          <p:nvPr/>
        </p:nvPicPr>
        <p:blipFill>
          <a:blip r:embed="rId4"/>
          <a:stretch>
            <a:fillRect/>
          </a:stretch>
        </p:blipFill>
        <p:spPr>
          <a:xfrm>
            <a:off x="8218831" y="3057526"/>
            <a:ext cx="3407466" cy="2465733"/>
          </a:xfrm>
          <a:prstGeom prst="rect">
            <a:avLst/>
          </a:prstGeom>
          <a:ln w="12700">
            <a:solidFill>
              <a:schemeClr val="tx1"/>
            </a:solidFill>
          </a:ln>
        </p:spPr>
      </p:pic>
    </p:spTree>
    <p:extLst>
      <p:ext uri="{BB962C8B-B14F-4D97-AF65-F5344CB8AC3E}">
        <p14:creationId xmlns:p14="http://schemas.microsoft.com/office/powerpoint/2010/main" val="708193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1C9E0F-97DC-472E-B6B4-150F8DEBBFB9}"/>
              </a:ext>
            </a:extLst>
          </p:cNvPr>
          <p:cNvSpPr>
            <a:spLocks noGrp="1"/>
          </p:cNvSpPr>
          <p:nvPr>
            <p:ph type="title"/>
          </p:nvPr>
        </p:nvSpPr>
        <p:spPr>
          <a:xfrm>
            <a:off x="165244" y="157455"/>
            <a:ext cx="10713228" cy="923330"/>
          </a:xfrm>
        </p:spPr>
        <p:txBody>
          <a:bodyPr/>
          <a:lstStyle/>
          <a:p>
            <a:r>
              <a:rPr lang="en-US" sz="3000">
                <a:latin typeface="+mn-lt"/>
              </a:rPr>
              <a:t>Framework for Assessment of Environmental Performance Standards and Ecolabels</a:t>
            </a:r>
          </a:p>
        </p:txBody>
      </p:sp>
      <p:graphicFrame>
        <p:nvGraphicFramePr>
          <p:cNvPr id="13" name="Diagram 12">
            <a:extLst>
              <a:ext uri="{FF2B5EF4-FFF2-40B4-BE49-F238E27FC236}">
                <a16:creationId xmlns:a16="http://schemas.microsoft.com/office/drawing/2014/main" id="{3003661F-02F3-4A0E-91B6-2FE918EB99BC}"/>
              </a:ext>
              <a:ext uri="{C183D7F6-B498-43B3-948B-1728B52AA6E4}">
                <adec:decorative xmlns:adec="http://schemas.microsoft.com/office/drawing/2017/decorative" val="1"/>
              </a:ext>
            </a:extLst>
          </p:cNvPr>
          <p:cNvGraphicFramePr/>
          <p:nvPr/>
        </p:nvGraphicFramePr>
        <p:xfrm>
          <a:off x="165244" y="2057808"/>
          <a:ext cx="7369031" cy="3674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D617227-A805-4293-AED8-9B44060F1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E49AC-438B-4B41-B860-08427F7AB5CC}" type="slidenum">
              <a:rPr kumimoji="0" lang="en-US" sz="1200" b="0" i="0" u="none" strike="noStrike" kern="1200" cap="none" spc="0" normalizeH="0" baseline="0" noProof="0" smtClean="0">
                <a:ln>
                  <a:noFill/>
                </a:ln>
                <a:solidFill>
                  <a:prstClr val="white"/>
                </a:solidFill>
                <a:effectLst/>
                <a:uLnTx/>
                <a:uFillTx/>
                <a:latin typeface="Helvetica LT Std"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Helvetica LT Std" pitchFamily="2" charset="0"/>
              <a:ea typeface="+mn-ea"/>
              <a:cs typeface="+mn-cs"/>
            </a:endParaRPr>
          </a:p>
        </p:txBody>
      </p:sp>
      <p:pic>
        <p:nvPicPr>
          <p:cNvPr id="6" name="Picture 5">
            <a:extLst>
              <a:ext uri="{FF2B5EF4-FFF2-40B4-BE49-F238E27FC236}">
                <a16:creationId xmlns:a16="http://schemas.microsoft.com/office/drawing/2014/main" id="{D539E791-DB54-76E1-B605-1D29A06E6298}"/>
              </a:ext>
            </a:extLst>
          </p:cNvPr>
          <p:cNvPicPr>
            <a:picLocks noChangeAspect="1"/>
          </p:cNvPicPr>
          <p:nvPr/>
        </p:nvPicPr>
        <p:blipFill rotWithShape="1">
          <a:blip r:embed="rId8"/>
          <a:srcRect r="3817" b="2228"/>
          <a:stretch/>
        </p:blipFill>
        <p:spPr>
          <a:xfrm>
            <a:off x="7667898" y="1765420"/>
            <a:ext cx="4358858" cy="4259014"/>
          </a:xfrm>
          <a:prstGeom prst="rect">
            <a:avLst/>
          </a:prstGeom>
          <a:ln>
            <a:solidFill>
              <a:schemeClr val="tx1"/>
            </a:solidFill>
          </a:ln>
        </p:spPr>
      </p:pic>
    </p:spTree>
    <p:extLst>
      <p:ext uri="{BB962C8B-B14F-4D97-AF65-F5344CB8AC3E}">
        <p14:creationId xmlns:p14="http://schemas.microsoft.com/office/powerpoint/2010/main" val="35916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720FCDC1-553E-41BD-9278-7F3C8754C09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D13ABA65-7413-46A2-B301-980B1D6B466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dgm id="{9804395F-1638-4114-9B51-659789764B5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5B40D-0E61-4E0E-B113-9EAE284AA921}"/>
              </a:ext>
            </a:extLst>
          </p:cNvPr>
          <p:cNvSpPr>
            <a:spLocks noGrp="1"/>
          </p:cNvSpPr>
          <p:nvPr>
            <p:ph type="title"/>
          </p:nvPr>
        </p:nvSpPr>
        <p:spPr>
          <a:xfrm>
            <a:off x="35173" y="309027"/>
            <a:ext cx="12121654" cy="590931"/>
          </a:xfrm>
        </p:spPr>
        <p:txBody>
          <a:bodyPr/>
          <a:lstStyle/>
          <a:p>
            <a:r>
              <a:rPr lang="en-US" sz="3600">
                <a:latin typeface="+mn-lt"/>
              </a:rPr>
              <a:t>Product Categories Covered by the Recommendations</a:t>
            </a:r>
          </a:p>
        </p:txBody>
      </p:sp>
      <p:sp>
        <p:nvSpPr>
          <p:cNvPr id="27" name="TextBox 26">
            <a:extLst>
              <a:ext uri="{FF2B5EF4-FFF2-40B4-BE49-F238E27FC236}">
                <a16:creationId xmlns:a16="http://schemas.microsoft.com/office/drawing/2014/main" id="{F83992EA-5218-4770-A342-B227EF0F3502}"/>
              </a:ext>
            </a:extLst>
          </p:cNvPr>
          <p:cNvSpPr txBox="1"/>
          <p:nvPr/>
        </p:nvSpPr>
        <p:spPr>
          <a:xfrm>
            <a:off x="35173" y="1253454"/>
            <a:ext cx="1061045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*Standards/ecolabels in these categories were assessed against EPA’s Framework</a:t>
            </a:r>
          </a:p>
        </p:txBody>
      </p:sp>
      <p:sp>
        <p:nvSpPr>
          <p:cNvPr id="4" name="Rectangle: Rounded Corners 3">
            <a:extLst>
              <a:ext uri="{FF2B5EF4-FFF2-40B4-BE49-F238E27FC236}">
                <a16:creationId xmlns:a16="http://schemas.microsoft.com/office/drawing/2014/main" id="{18A1A2C5-5AE1-4194-8954-C8DC68FD2B45}"/>
              </a:ext>
            </a:extLst>
          </p:cNvPr>
          <p:cNvSpPr/>
          <p:nvPr/>
        </p:nvSpPr>
        <p:spPr>
          <a:xfrm>
            <a:off x="254829" y="1680721"/>
            <a:ext cx="3013850" cy="57001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Cafeteria</a:t>
            </a:r>
          </a:p>
        </p:txBody>
      </p:sp>
      <p:sp>
        <p:nvSpPr>
          <p:cNvPr id="12" name="TextBox 11">
            <a:extLst>
              <a:ext uri="{FF2B5EF4-FFF2-40B4-BE49-F238E27FC236}">
                <a16:creationId xmlns:a16="http://schemas.microsoft.com/office/drawing/2014/main" id="{665CEA60-47E1-4470-AB68-079D0824F792}"/>
              </a:ext>
            </a:extLst>
          </p:cNvPr>
          <p:cNvSpPr txBox="1"/>
          <p:nvPr/>
        </p:nvSpPr>
        <p:spPr>
          <a:xfrm>
            <a:off x="254829" y="2226000"/>
            <a:ext cx="3702221" cy="83099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Food Service Ware: Containers, Cutlery, Dishware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Commercial Dishwasher Detergent</a:t>
            </a:r>
          </a:p>
        </p:txBody>
      </p:sp>
      <p:sp>
        <p:nvSpPr>
          <p:cNvPr id="5" name="Rectangle: Rounded Corners 4">
            <a:extLst>
              <a:ext uri="{FF2B5EF4-FFF2-40B4-BE49-F238E27FC236}">
                <a16:creationId xmlns:a16="http://schemas.microsoft.com/office/drawing/2014/main" id="{41C297AC-089D-4C0E-ADD0-7A108DCBD5A5}"/>
              </a:ext>
            </a:extLst>
          </p:cNvPr>
          <p:cNvSpPr/>
          <p:nvPr/>
        </p:nvSpPr>
        <p:spPr>
          <a:xfrm>
            <a:off x="254829" y="3131604"/>
            <a:ext cx="3013850" cy="57001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Construction</a:t>
            </a:r>
            <a:endParaRPr kumimoji="0" lang="en-US" sz="1600" b="1"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04DF45B-7AB3-475D-80C5-B2C0C1095FE4}"/>
              </a:ext>
            </a:extLst>
          </p:cNvPr>
          <p:cNvSpPr txBox="1"/>
          <p:nvPr/>
        </p:nvSpPr>
        <p:spPr>
          <a:xfrm>
            <a:off x="254829" y="3701619"/>
            <a:ext cx="3908598" cy="230832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Adhesives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Carpet*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Ceiling Tiles-Acoustical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Fiberboard, Gypsum Panels, and Wallboard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Flooring*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Insulation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Interior Latex Paint*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Other Miscellaneous Building Finishes*</a:t>
            </a:r>
          </a:p>
        </p:txBody>
      </p:sp>
      <p:sp>
        <p:nvSpPr>
          <p:cNvPr id="7" name="Rectangle: Rounded Corners 6">
            <a:extLst>
              <a:ext uri="{FF2B5EF4-FFF2-40B4-BE49-F238E27FC236}">
                <a16:creationId xmlns:a16="http://schemas.microsoft.com/office/drawing/2014/main" id="{A1A92357-6BE4-49D1-A78E-2C080042D1C2}"/>
              </a:ext>
            </a:extLst>
          </p:cNvPr>
          <p:cNvSpPr/>
          <p:nvPr/>
        </p:nvSpPr>
        <p:spPr>
          <a:xfrm>
            <a:off x="4323107" y="1667683"/>
            <a:ext cx="3013850" cy="570015"/>
          </a:xfrm>
          <a:prstGeom prst="roundRect">
            <a:avLst/>
          </a:prstGeom>
          <a:solidFill>
            <a:srgbClr val="00A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Electronics &amp; Associated Services</a:t>
            </a:r>
            <a:endParaRPr kumimoji="0" lang="en-US" sz="1600" b="1"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68EFAA32-A685-48B0-849D-3FDB6606237A}"/>
              </a:ext>
            </a:extLst>
          </p:cNvPr>
          <p:cNvSpPr txBox="1"/>
          <p:nvPr/>
        </p:nvSpPr>
        <p:spPr>
          <a:xfrm>
            <a:off x="4369075" y="2226000"/>
            <a:ext cx="4144618" cy="332398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Computers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Cloud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Electronics Recycling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Energy Savings Performance Contracts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Imaging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Mobile Phones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Network Equipment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Print Management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Photovoltaic Modules and Inverters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Power Purchase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Seat Management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Servers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Televisions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Wireless Services</a:t>
            </a:r>
          </a:p>
        </p:txBody>
      </p:sp>
      <p:sp>
        <p:nvSpPr>
          <p:cNvPr id="9" name="Rectangle: Rounded Corners 8">
            <a:extLst>
              <a:ext uri="{FF2B5EF4-FFF2-40B4-BE49-F238E27FC236}">
                <a16:creationId xmlns:a16="http://schemas.microsoft.com/office/drawing/2014/main" id="{AF9F8989-424B-4C47-9209-0676DA3CA4D1}"/>
              </a:ext>
            </a:extLst>
          </p:cNvPr>
          <p:cNvSpPr/>
          <p:nvPr/>
        </p:nvSpPr>
        <p:spPr>
          <a:xfrm>
            <a:off x="4323107" y="5509235"/>
            <a:ext cx="3013850" cy="570015"/>
          </a:xfrm>
          <a:prstGeom prst="roundRect">
            <a:avLst/>
          </a:prstGeom>
          <a:solidFill>
            <a:srgbClr val="2B7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Machine Shop Operations</a:t>
            </a:r>
            <a:endParaRPr kumimoji="0" lang="en-US" sz="1600" b="1"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B888459B-4179-452A-A602-3324D1EB1F0F}"/>
              </a:ext>
            </a:extLst>
          </p:cNvPr>
          <p:cNvSpPr txBox="1"/>
          <p:nvPr/>
        </p:nvSpPr>
        <p:spPr>
          <a:xfrm>
            <a:off x="4370975" y="6041150"/>
            <a:ext cx="2998191" cy="32316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1" i="0" u="none" strike="noStrike" kern="1200" cap="none" spc="0" normalizeH="0" baseline="0" noProof="0">
                <a:ln>
                  <a:noFill/>
                </a:ln>
                <a:solidFill>
                  <a:prstClr val="black"/>
                </a:solidFill>
                <a:effectLst/>
                <a:uLnTx/>
                <a:uFillTx/>
                <a:latin typeface="Calibri" panose="020F0502020204030204"/>
                <a:ea typeface="+mn-ea"/>
                <a:cs typeface="+mn-cs"/>
              </a:rPr>
              <a:t>Parts Wash Solution</a:t>
            </a:r>
          </a:p>
        </p:txBody>
      </p:sp>
      <p:sp>
        <p:nvSpPr>
          <p:cNvPr id="6" name="Rectangle: Rounded Corners 5">
            <a:extLst>
              <a:ext uri="{FF2B5EF4-FFF2-40B4-BE49-F238E27FC236}">
                <a16:creationId xmlns:a16="http://schemas.microsoft.com/office/drawing/2014/main" id="{DA6A86C1-EADE-4790-9A62-697D67D07E10}"/>
              </a:ext>
            </a:extLst>
          </p:cNvPr>
          <p:cNvSpPr/>
          <p:nvPr/>
        </p:nvSpPr>
        <p:spPr>
          <a:xfrm>
            <a:off x="8931321" y="1671196"/>
            <a:ext cx="3013850" cy="57001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Custodial</a:t>
            </a:r>
            <a:endParaRPr kumimoji="0" lang="en-US" sz="1600" b="1"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F2014EF-5BD8-4B12-BFED-E04288A741E7}"/>
              </a:ext>
            </a:extLst>
          </p:cNvPr>
          <p:cNvSpPr txBox="1"/>
          <p:nvPr/>
        </p:nvSpPr>
        <p:spPr>
          <a:xfrm>
            <a:off x="8936925" y="2247223"/>
            <a:ext cx="3255075" cy="1815882"/>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Cleaners: Carpet, Glass, Multipurpose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Floor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Hand Soap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Bathroom Tissue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Paper Towels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Trash Bags</a:t>
            </a:r>
          </a:p>
        </p:txBody>
      </p:sp>
      <p:sp>
        <p:nvSpPr>
          <p:cNvPr id="8" name="Rectangle: Rounded Corners 7">
            <a:extLst>
              <a:ext uri="{FF2B5EF4-FFF2-40B4-BE49-F238E27FC236}">
                <a16:creationId xmlns:a16="http://schemas.microsoft.com/office/drawing/2014/main" id="{C8024879-8B52-444A-9508-76D5A393C024}"/>
              </a:ext>
            </a:extLst>
          </p:cNvPr>
          <p:cNvSpPr/>
          <p:nvPr/>
        </p:nvSpPr>
        <p:spPr>
          <a:xfrm>
            <a:off x="8931321" y="4148830"/>
            <a:ext cx="3013850" cy="570015"/>
          </a:xfrm>
          <a:prstGeom prst="roundRect">
            <a:avLst/>
          </a:prstGeom>
          <a:solidFill>
            <a:srgbClr val="509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Grounds/Landscaping</a:t>
            </a:r>
            <a:endParaRPr kumimoji="0" lang="en-US" sz="1600" b="1"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F544743-DDD1-42F3-B53A-A104BEFDD778}"/>
              </a:ext>
            </a:extLst>
          </p:cNvPr>
          <p:cNvSpPr txBox="1"/>
          <p:nvPr/>
        </p:nvSpPr>
        <p:spPr>
          <a:xfrm>
            <a:off x="8931321" y="4715931"/>
            <a:ext cx="2778826" cy="33855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Deicer</a:t>
            </a:r>
          </a:p>
        </p:txBody>
      </p:sp>
      <p:sp>
        <p:nvSpPr>
          <p:cNvPr id="10" name="Rectangle: Rounded Corners 9">
            <a:extLst>
              <a:ext uri="{FF2B5EF4-FFF2-40B4-BE49-F238E27FC236}">
                <a16:creationId xmlns:a16="http://schemas.microsoft.com/office/drawing/2014/main" id="{7BADB0BB-1A85-49CB-9F6B-EB8A04F12ED0}"/>
              </a:ext>
            </a:extLst>
          </p:cNvPr>
          <p:cNvSpPr/>
          <p:nvPr/>
        </p:nvSpPr>
        <p:spPr>
          <a:xfrm>
            <a:off x="8923321" y="5124209"/>
            <a:ext cx="3013850" cy="57001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panose="020F0502020204030204"/>
                <a:ea typeface="+mn-ea"/>
                <a:cs typeface="+mn-cs"/>
              </a:rPr>
              <a:t>Office/Furniture</a:t>
            </a:r>
            <a:endParaRPr kumimoji="0" lang="en-US" sz="1600" b="1"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5B70F9F-2A37-47F3-BD0F-7E0EA2DDBAD0}"/>
              </a:ext>
            </a:extLst>
          </p:cNvPr>
          <p:cNvSpPr txBox="1"/>
          <p:nvPr/>
        </p:nvSpPr>
        <p:spPr>
          <a:xfrm>
            <a:off x="8955530" y="5714693"/>
            <a:ext cx="2451926" cy="58477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Copy Paper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Calibri" panose="020F0502020204030204"/>
                <a:ea typeface="+mn-ea"/>
                <a:cs typeface="+mn-cs"/>
              </a:rPr>
              <a:t>Furniture*</a:t>
            </a:r>
          </a:p>
        </p:txBody>
      </p:sp>
    </p:spTree>
    <p:extLst>
      <p:ext uri="{BB962C8B-B14F-4D97-AF65-F5344CB8AC3E}">
        <p14:creationId xmlns:p14="http://schemas.microsoft.com/office/powerpoint/2010/main" val="3995095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37BE-5656-E856-A3CF-9234BD58504D}"/>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320E1459-5E83-2068-36AF-37FCEA2F06D1}"/>
              </a:ext>
            </a:extLst>
          </p:cNvPr>
          <p:cNvSpPr>
            <a:spLocks noGrp="1"/>
          </p:cNvSpPr>
          <p:nvPr>
            <p:ph idx="1"/>
          </p:nvPr>
        </p:nvSpPr>
        <p:spPr>
          <a:xfrm>
            <a:off x="837539" y="1805063"/>
            <a:ext cx="10404909" cy="4309240"/>
          </a:xfrm>
        </p:spPr>
        <p:txBody>
          <a:bodyPr>
            <a:normAutofit/>
          </a:bodyPr>
          <a:lstStyle/>
          <a:p>
            <a:pPr>
              <a:spcBef>
                <a:spcPts val="0"/>
              </a:spcBef>
            </a:pPr>
            <a:r>
              <a:rPr lang="en-US" sz="2800">
                <a:effectLst/>
                <a:latin typeface="Arial" panose="020B0604020202020204" pitchFamily="34" charset="0"/>
                <a:ea typeface="Times New Roman" panose="02020603050405020304" pitchFamily="18" charset="0"/>
                <a:cs typeface="Arial" panose="020B0604020202020204" pitchFamily="34" charset="0"/>
              </a:rPr>
              <a:t>Overview of updates to sustainable product and service requirements under the Federal Acquisition Regulation (FAR).</a:t>
            </a:r>
          </a:p>
          <a:p>
            <a:pPr>
              <a:spcBef>
                <a:spcPts val="0"/>
              </a:spcBef>
            </a:pP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2800">
                <a:effectLst/>
                <a:latin typeface="Arial" panose="020B0604020202020204" pitchFamily="34" charset="0"/>
                <a:ea typeface="Times New Roman" panose="02020603050405020304" pitchFamily="18" charset="0"/>
                <a:cs typeface="Arial" panose="020B0604020202020204" pitchFamily="34" charset="0"/>
              </a:rPr>
              <a:t>How the U.S. federal government utilizes ecolabels within procurement.</a:t>
            </a:r>
          </a:p>
          <a:p>
            <a:pPr>
              <a:spcBef>
                <a:spcPts val="0"/>
              </a:spcBef>
            </a:pP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spcBef>
                <a:spcPts val="0"/>
              </a:spcBef>
            </a:pPr>
            <a:r>
              <a:rPr lang="en-US" sz="2800">
                <a:effectLst/>
                <a:latin typeface="Arial" panose="020B0604020202020204" pitchFamily="34" charset="0"/>
                <a:ea typeface="Times New Roman" panose="02020603050405020304" pitchFamily="18" charset="0"/>
                <a:cs typeface="Arial" panose="020B0604020202020204" pitchFamily="34" charset="0"/>
              </a:rPr>
              <a:t>Deep dive into EPA’s </a:t>
            </a:r>
            <a:r>
              <a:rPr lang="en-US" sz="28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Recommendations of Specifications, Standards, and Ecolabel for Federal Purchasing</a:t>
            </a:r>
            <a:r>
              <a:rPr lang="en-US" sz="2800" u="sng">
                <a:solidFill>
                  <a:srgbClr val="0000FF"/>
                </a:solidFill>
                <a:effectLst/>
                <a:latin typeface="Arial" panose="020B0604020202020204" pitchFamily="34" charset="0"/>
                <a:ea typeface="Times New Roman" panose="02020603050405020304" pitchFamily="18" charset="0"/>
                <a:cs typeface="Arial" panose="020B0604020202020204" pitchFamily="34" charset="0"/>
              </a:rPr>
              <a:t>.</a:t>
            </a:r>
          </a:p>
          <a:p>
            <a:pPr>
              <a:spcBef>
                <a:spcPts val="0"/>
              </a:spcBef>
            </a:pPr>
            <a:endParaRPr lang="en-US" sz="2800" u="sng">
              <a:solidFill>
                <a:srgbClr val="0000FF"/>
              </a:solidFill>
              <a:latin typeface="Arial" panose="020B0604020202020204" pitchFamily="34" charset="0"/>
              <a:ea typeface="Calibri" panose="020F0502020204030204" pitchFamily="34" charset="0"/>
              <a:cs typeface="Arial" panose="020B0604020202020204" pitchFamily="34" charset="0"/>
            </a:endParaRPr>
          </a:p>
          <a:p>
            <a:pPr>
              <a:spcBef>
                <a:spcPts val="0"/>
              </a:spcBef>
            </a:pPr>
            <a:r>
              <a:rPr lang="en-US" sz="2800">
                <a:effectLst/>
                <a:latin typeface="Arial" panose="020B0604020202020204" pitchFamily="34" charset="0"/>
                <a:ea typeface="Times New Roman" panose="02020603050405020304" pitchFamily="18" charset="0"/>
                <a:cs typeface="Arial" panose="020B0604020202020204" pitchFamily="34" charset="0"/>
              </a:rPr>
              <a:t>Q&amp;A</a:t>
            </a:r>
            <a:endParaRPr lang="en-US" sz="5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908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0E747-E414-4522-98BA-2E06CB874CA9}"/>
              </a:ext>
            </a:extLst>
          </p:cNvPr>
          <p:cNvSpPr>
            <a:spLocks noGrp="1"/>
          </p:cNvSpPr>
          <p:nvPr>
            <p:ph type="title"/>
          </p:nvPr>
        </p:nvSpPr>
        <p:spPr>
          <a:xfrm>
            <a:off x="188759" y="419413"/>
            <a:ext cx="11563687" cy="480131"/>
          </a:xfrm>
        </p:spPr>
        <p:txBody>
          <a:bodyPr/>
          <a:lstStyle/>
          <a:p>
            <a:r>
              <a:rPr lang="en-US" sz="2800"/>
              <a:t>Expansion of EPA’s Recommended Standards and Ecolabels</a:t>
            </a:r>
          </a:p>
        </p:txBody>
      </p:sp>
      <p:sp>
        <p:nvSpPr>
          <p:cNvPr id="9" name="TextBox 8">
            <a:extLst>
              <a:ext uri="{FF2B5EF4-FFF2-40B4-BE49-F238E27FC236}">
                <a16:creationId xmlns:a16="http://schemas.microsoft.com/office/drawing/2014/main" id="{4AC77CD8-D889-63C9-3510-B478AFE93016}"/>
              </a:ext>
            </a:extLst>
          </p:cNvPr>
          <p:cNvSpPr txBox="1"/>
          <p:nvPr/>
        </p:nvSpPr>
        <p:spPr>
          <a:xfrm>
            <a:off x="3899611" y="2951947"/>
            <a:ext cx="4475404" cy="35394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rPr>
              <a:t>Expansion Categories:</a:t>
            </a:r>
            <a:endPar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panose="020F0502020204030204"/>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rPr>
              <a:t>Food Service Ware </a:t>
            </a:r>
            <a:endPar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rPr>
              <a:t>Uniforms/clothing </a:t>
            </a:r>
            <a:endPar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rPr>
              <a:t>Professional services </a:t>
            </a:r>
            <a:endPar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rPr>
              <a:t>Laboratories</a:t>
            </a:r>
            <a:endPar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Calibri"/>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Times New Roman" panose="02020603050405020304" pitchFamily="18" charset="0"/>
                <a:cs typeface="+mn-cs"/>
              </a:rPr>
              <a:t>Healthcare</a:t>
            </a:r>
            <a:endParaRPr kumimoji="0" lang="en-US" sz="2800" b="1" i="0" u="none" strike="noStrike" kern="1200" cap="none" spc="0" normalizeH="0" baseline="0" noProof="0">
              <a:ln>
                <a:noFill/>
              </a:ln>
              <a:solidFill>
                <a:srgbClr val="4472C4">
                  <a:lumMod val="75000"/>
                </a:srgbClr>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4472C4">
                  <a:lumMod val="75000"/>
                </a:srgbClr>
              </a:solidFill>
              <a:effectLst/>
              <a:uLnTx/>
              <a:uFillTx/>
              <a:latin typeface="Calibri"/>
              <a:ea typeface="Times New Roman" panose="02020603050405020304" pitchFamily="18" charset="0"/>
              <a:cs typeface="Calibri"/>
            </a:endParaRPr>
          </a:p>
        </p:txBody>
      </p:sp>
      <p:graphicFrame>
        <p:nvGraphicFramePr>
          <p:cNvPr id="3" name="Diagram 2">
            <a:extLst>
              <a:ext uri="{FF2B5EF4-FFF2-40B4-BE49-F238E27FC236}">
                <a16:creationId xmlns:a16="http://schemas.microsoft.com/office/drawing/2014/main" id="{EDD885DB-9A6C-75C5-B308-EC12E8063AC8}"/>
              </a:ext>
            </a:extLst>
          </p:cNvPr>
          <p:cNvGraphicFramePr/>
          <p:nvPr/>
        </p:nvGraphicFramePr>
        <p:xfrm>
          <a:off x="1112174" y="1656216"/>
          <a:ext cx="9475788" cy="1690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71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BCE12-44BC-27B9-2CBF-D5E2091193A6}"/>
              </a:ext>
            </a:extLst>
          </p:cNvPr>
          <p:cNvSpPr>
            <a:spLocks noGrp="1"/>
          </p:cNvSpPr>
          <p:nvPr>
            <p:ph type="title"/>
          </p:nvPr>
        </p:nvSpPr>
        <p:spPr>
          <a:xfrm>
            <a:off x="223961" y="360774"/>
            <a:ext cx="10713228" cy="701731"/>
          </a:xfrm>
        </p:spPr>
        <p:txBody>
          <a:bodyPr/>
          <a:lstStyle/>
          <a:p>
            <a:r>
              <a:rPr lang="en-US"/>
              <a:t>New Recommendations Tool</a:t>
            </a:r>
          </a:p>
        </p:txBody>
      </p:sp>
      <p:pic>
        <p:nvPicPr>
          <p:cNvPr id="5" name="Picture 4">
            <a:extLst>
              <a:ext uri="{FF2B5EF4-FFF2-40B4-BE49-F238E27FC236}">
                <a16:creationId xmlns:a16="http://schemas.microsoft.com/office/drawing/2014/main" id="{2A8EDF41-0012-6D30-2FB4-98D547F74E4E}"/>
              </a:ext>
            </a:extLst>
          </p:cNvPr>
          <p:cNvPicPr>
            <a:picLocks noChangeAspect="1"/>
          </p:cNvPicPr>
          <p:nvPr/>
        </p:nvPicPr>
        <p:blipFill>
          <a:blip r:embed="rId3"/>
          <a:stretch>
            <a:fillRect/>
          </a:stretch>
        </p:blipFill>
        <p:spPr>
          <a:xfrm>
            <a:off x="223961" y="1638964"/>
            <a:ext cx="11326806" cy="4648849"/>
          </a:xfrm>
          <a:prstGeom prst="rect">
            <a:avLst/>
          </a:prstGeom>
        </p:spPr>
      </p:pic>
    </p:spTree>
    <p:extLst>
      <p:ext uri="{BB962C8B-B14F-4D97-AF65-F5344CB8AC3E}">
        <p14:creationId xmlns:p14="http://schemas.microsoft.com/office/powerpoint/2010/main" val="14172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2E0BCB-0F88-A4E4-479F-2DECE3507CF5}"/>
              </a:ext>
            </a:extLst>
          </p:cNvPr>
          <p:cNvSpPr>
            <a:spLocks noGrp="1"/>
          </p:cNvSpPr>
          <p:nvPr>
            <p:ph idx="1"/>
          </p:nvPr>
        </p:nvSpPr>
        <p:spPr>
          <a:xfrm>
            <a:off x="174434" y="5776512"/>
            <a:ext cx="11843131" cy="638060"/>
          </a:xfrm>
        </p:spPr>
        <p:txBody>
          <a:bodyPr/>
          <a:lstStyle/>
          <a:p>
            <a:pPr marL="0" indent="0">
              <a:buNone/>
            </a:pPr>
            <a:r>
              <a:rPr lang="en-US" sz="2000">
                <a:hlinkClick r:id="rId4"/>
              </a:rPr>
              <a:t>epa.gov/</a:t>
            </a:r>
            <a:r>
              <a:rPr lang="en-US" sz="2000" err="1">
                <a:hlinkClick r:id="rId4"/>
              </a:rPr>
              <a:t>greenerproducts</a:t>
            </a:r>
            <a:r>
              <a:rPr lang="en-US" sz="2000">
                <a:hlinkClick r:id="rId4"/>
              </a:rPr>
              <a:t>/recommendations-specifications-standards-and-ecolabels-federal-purchasing</a:t>
            </a:r>
            <a:r>
              <a:rPr lang="en-US" sz="2000"/>
              <a:t> </a:t>
            </a:r>
          </a:p>
        </p:txBody>
      </p:sp>
      <p:sp>
        <p:nvSpPr>
          <p:cNvPr id="3" name="Title 2">
            <a:extLst>
              <a:ext uri="{FF2B5EF4-FFF2-40B4-BE49-F238E27FC236}">
                <a16:creationId xmlns:a16="http://schemas.microsoft.com/office/drawing/2014/main" id="{6D438367-1E9C-FBB9-4D8A-EB3AD6D00D44}"/>
              </a:ext>
            </a:extLst>
          </p:cNvPr>
          <p:cNvSpPr>
            <a:spLocks noGrp="1"/>
          </p:cNvSpPr>
          <p:nvPr>
            <p:ph type="title"/>
          </p:nvPr>
        </p:nvSpPr>
        <p:spPr>
          <a:xfrm>
            <a:off x="407470" y="378008"/>
            <a:ext cx="10713228" cy="646331"/>
          </a:xfrm>
        </p:spPr>
        <p:txBody>
          <a:bodyPr/>
          <a:lstStyle/>
          <a:p>
            <a:r>
              <a:rPr lang="en-US" sz="4000"/>
              <a:t>PFAS Criteria Filter</a:t>
            </a:r>
          </a:p>
        </p:txBody>
      </p:sp>
      <p:sp>
        <p:nvSpPr>
          <p:cNvPr id="4" name="Slide Number Placeholder 3">
            <a:extLst>
              <a:ext uri="{FF2B5EF4-FFF2-40B4-BE49-F238E27FC236}">
                <a16:creationId xmlns:a16="http://schemas.microsoft.com/office/drawing/2014/main" id="{180E9A0C-3519-1C44-CB39-9838873A4857}"/>
              </a:ext>
            </a:extLst>
          </p:cNvPr>
          <p:cNvSpPr>
            <a:spLocks noGrp="1"/>
          </p:cNvSpPr>
          <p:nvPr>
            <p:ph type="sldNum" sz="quarter" idx="10"/>
          </p:nvPr>
        </p:nvSpPr>
        <p:spPr>
          <a:xfrm>
            <a:off x="10160000" y="6338889"/>
            <a:ext cx="14054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CC82DA-F123-4FC5-9821-3816803E471C}" type="slidenum">
              <a:rPr kumimoji="0" lang="en-US" alt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632A596-5E97-7DB7-0325-6B154BAC7B09}"/>
              </a:ext>
            </a:extLst>
          </p:cNvPr>
          <p:cNvPicPr>
            <a:picLocks noChangeAspect="1"/>
          </p:cNvPicPr>
          <p:nvPr/>
        </p:nvPicPr>
        <p:blipFill>
          <a:blip r:embed="rId5"/>
          <a:stretch>
            <a:fillRect/>
          </a:stretch>
        </p:blipFill>
        <p:spPr>
          <a:xfrm>
            <a:off x="609600" y="1628693"/>
            <a:ext cx="10972800" cy="4044500"/>
          </a:xfrm>
          <a:prstGeom prst="rect">
            <a:avLst/>
          </a:prstGeom>
          <a:effectLst>
            <a:outerShdw blurRad="165100" dist="38100" dir="2700000" algn="tl" rotWithShape="0">
              <a:prstClr val="black">
                <a:alpha val="40000"/>
              </a:prstClr>
            </a:outerShdw>
          </a:effectLst>
        </p:spPr>
      </p:pic>
    </p:spTree>
    <p:extLst>
      <p:ext uri="{BB962C8B-B14F-4D97-AF65-F5344CB8AC3E}">
        <p14:creationId xmlns:p14="http://schemas.microsoft.com/office/powerpoint/2010/main" val="123006478"/>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182B2A-08AB-701F-7BDD-1484A4823769}"/>
              </a:ext>
            </a:extLst>
          </p:cNvPr>
          <p:cNvSpPr>
            <a:spLocks noGrp="1"/>
          </p:cNvSpPr>
          <p:nvPr>
            <p:ph idx="1"/>
          </p:nvPr>
        </p:nvSpPr>
        <p:spPr>
          <a:xfrm>
            <a:off x="592667" y="5804396"/>
            <a:ext cx="10972800" cy="365125"/>
          </a:xfrm>
        </p:spPr>
        <p:txBody>
          <a:bodyPr>
            <a:normAutofit fontScale="92500" lnSpcReduction="10000"/>
          </a:bodyPr>
          <a:lstStyle/>
          <a:p>
            <a:pPr marL="0" indent="0" algn="ctr">
              <a:buNone/>
            </a:pPr>
            <a:r>
              <a:rPr lang="en-US" sz="2400">
                <a:hlinkClick r:id="rId3"/>
              </a:rPr>
              <a:t>sftool.ecomedesdemo.com</a:t>
            </a:r>
            <a:r>
              <a:rPr lang="en-US" sz="2400"/>
              <a:t> </a:t>
            </a:r>
          </a:p>
        </p:txBody>
      </p:sp>
      <p:sp>
        <p:nvSpPr>
          <p:cNvPr id="3" name="Title 2">
            <a:extLst>
              <a:ext uri="{FF2B5EF4-FFF2-40B4-BE49-F238E27FC236}">
                <a16:creationId xmlns:a16="http://schemas.microsoft.com/office/drawing/2014/main" id="{C13688CB-322A-8468-01F2-F32FEB13264A}"/>
              </a:ext>
            </a:extLst>
          </p:cNvPr>
          <p:cNvSpPr>
            <a:spLocks noGrp="1"/>
          </p:cNvSpPr>
          <p:nvPr>
            <p:ph type="title"/>
          </p:nvPr>
        </p:nvSpPr>
        <p:spPr>
          <a:xfrm>
            <a:off x="135291" y="244057"/>
            <a:ext cx="11607529" cy="1024402"/>
          </a:xfrm>
        </p:spPr>
        <p:txBody>
          <a:bodyPr>
            <a:noAutofit/>
          </a:bodyPr>
          <a:lstStyle/>
          <a:p>
            <a:r>
              <a:rPr lang="en-US" sz="3200"/>
              <a:t>GSA’s Sustainable Facilities Tool (</a:t>
            </a:r>
            <a:r>
              <a:rPr lang="en-US" sz="3200" err="1"/>
              <a:t>SFTool</a:t>
            </a:r>
            <a:r>
              <a:rPr lang="en-US" sz="3200"/>
              <a:t>) Product Search: “PFAS Addressed Filter”</a:t>
            </a:r>
          </a:p>
        </p:txBody>
      </p:sp>
      <p:sp>
        <p:nvSpPr>
          <p:cNvPr id="4" name="Slide Number Placeholder 3">
            <a:extLst>
              <a:ext uri="{FF2B5EF4-FFF2-40B4-BE49-F238E27FC236}">
                <a16:creationId xmlns:a16="http://schemas.microsoft.com/office/drawing/2014/main" id="{B4FDAFE2-BDFB-41F0-19C4-E722741E3458}"/>
              </a:ext>
            </a:extLst>
          </p:cNvPr>
          <p:cNvSpPr>
            <a:spLocks noGrp="1"/>
          </p:cNvSpPr>
          <p:nvPr>
            <p:ph type="sldNum" sz="quarter" idx="10"/>
          </p:nvPr>
        </p:nvSpPr>
        <p:spPr>
          <a:xfrm>
            <a:off x="10160000" y="6338889"/>
            <a:ext cx="14054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CC82DA-F123-4FC5-9821-3816803E471C}" type="slidenum">
              <a:rPr kumimoji="0" lang="en-US" alt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181984A-CD76-348F-EA50-23EAC647124F}"/>
              </a:ext>
            </a:extLst>
          </p:cNvPr>
          <p:cNvPicPr>
            <a:picLocks noChangeAspect="1"/>
          </p:cNvPicPr>
          <p:nvPr/>
        </p:nvPicPr>
        <p:blipFill rotWithShape="1">
          <a:blip r:embed="rId4"/>
          <a:srcRect l="1708" t="12735" b="1663"/>
          <a:stretch/>
        </p:blipFill>
        <p:spPr>
          <a:xfrm>
            <a:off x="1083907" y="1672612"/>
            <a:ext cx="10024185" cy="4124215"/>
          </a:xfrm>
          <a:prstGeom prst="rect">
            <a:avLst/>
          </a:prstGeom>
          <a:effectLst>
            <a:outerShdw blurRad="152400" dist="38100" dir="2700000" algn="tl" rotWithShape="0">
              <a:prstClr val="black">
                <a:alpha val="40000"/>
              </a:prstClr>
            </a:outerShdw>
          </a:effectLst>
        </p:spPr>
      </p:pic>
      <p:sp>
        <p:nvSpPr>
          <p:cNvPr id="8" name="Rectangle 7">
            <a:extLst>
              <a:ext uri="{FF2B5EF4-FFF2-40B4-BE49-F238E27FC236}">
                <a16:creationId xmlns:a16="http://schemas.microsoft.com/office/drawing/2014/main" id="{DC3152CA-39A2-7AA2-F556-BBB496F32061}"/>
              </a:ext>
            </a:extLst>
          </p:cNvPr>
          <p:cNvSpPr/>
          <p:nvPr/>
        </p:nvSpPr>
        <p:spPr>
          <a:xfrm>
            <a:off x="1221051" y="2666078"/>
            <a:ext cx="2106043" cy="221439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477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12DB5-184E-2AC7-9D3A-3B8ADF21227C}"/>
              </a:ext>
            </a:extLst>
          </p:cNvPr>
          <p:cNvSpPr>
            <a:spLocks noGrp="1"/>
          </p:cNvSpPr>
          <p:nvPr>
            <p:ph type="title"/>
          </p:nvPr>
        </p:nvSpPr>
        <p:spPr>
          <a:xfrm>
            <a:off x="149505" y="354561"/>
            <a:ext cx="11801490" cy="701731"/>
          </a:xfrm>
        </p:spPr>
        <p:txBody>
          <a:bodyPr>
            <a:noAutofit/>
          </a:bodyPr>
          <a:lstStyle/>
          <a:p>
            <a:r>
              <a:rPr lang="en-US" sz="3500"/>
              <a:t>Cutting PFAS from Government Custodial Contracts</a:t>
            </a:r>
          </a:p>
        </p:txBody>
      </p:sp>
      <p:sp>
        <p:nvSpPr>
          <p:cNvPr id="4" name="Slide Number Placeholder 3">
            <a:extLst>
              <a:ext uri="{FF2B5EF4-FFF2-40B4-BE49-F238E27FC236}">
                <a16:creationId xmlns:a16="http://schemas.microsoft.com/office/drawing/2014/main" id="{BB8443F8-6CD9-45CB-87B7-CF65F6B5C0FB}"/>
              </a:ext>
            </a:extLst>
          </p:cNvPr>
          <p:cNvSpPr>
            <a:spLocks noGrp="1"/>
          </p:cNvSpPr>
          <p:nvPr>
            <p:ph type="sldNum" sz="quarter" idx="10"/>
          </p:nvPr>
        </p:nvSpPr>
        <p:spPr>
          <a:xfrm>
            <a:off x="10160000" y="6338889"/>
            <a:ext cx="140546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b="0" kern="1200">
                <a:solidFill>
                  <a:schemeClr val="bg1">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BCC82DA-F123-4FC5-9821-3816803E471C}" type="slidenum">
              <a:rPr kumimoji="0" lang="en-US" altLang="en-US" sz="1200" b="0"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pic>
        <p:nvPicPr>
          <p:cNvPr id="13" name="Picture 12">
            <a:extLst>
              <a:ext uri="{FF2B5EF4-FFF2-40B4-BE49-F238E27FC236}">
                <a16:creationId xmlns:a16="http://schemas.microsoft.com/office/drawing/2014/main" id="{EC2C3785-6C5E-CEDD-95A6-95B171647158}"/>
              </a:ext>
            </a:extLst>
          </p:cNvPr>
          <p:cNvPicPr>
            <a:picLocks noChangeAspect="1"/>
          </p:cNvPicPr>
          <p:nvPr/>
        </p:nvPicPr>
        <p:blipFill>
          <a:blip r:embed="rId3"/>
          <a:stretch>
            <a:fillRect/>
          </a:stretch>
        </p:blipFill>
        <p:spPr>
          <a:xfrm>
            <a:off x="2069959" y="1819148"/>
            <a:ext cx="8052081" cy="4063860"/>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50842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FDA1-1E3B-4DD9-82F6-55CD35A1C2E1}"/>
              </a:ext>
            </a:extLst>
          </p:cNvPr>
          <p:cNvSpPr>
            <a:spLocks noGrp="1"/>
          </p:cNvSpPr>
          <p:nvPr>
            <p:ph type="title"/>
          </p:nvPr>
        </p:nvSpPr>
        <p:spPr>
          <a:xfrm>
            <a:off x="275564" y="362093"/>
            <a:ext cx="10713228" cy="701731"/>
          </a:xfrm>
        </p:spPr>
        <p:txBody>
          <a:bodyPr/>
          <a:lstStyle/>
          <a:p>
            <a:r>
              <a:rPr lang="en-US">
                <a:latin typeface="+mn-lt"/>
              </a:rPr>
              <a:t>Let’s Connect!</a:t>
            </a:r>
          </a:p>
        </p:txBody>
      </p:sp>
      <p:pic>
        <p:nvPicPr>
          <p:cNvPr id="5" name="Graphic 4" descr="Envelope with solid fill">
            <a:extLst>
              <a:ext uri="{FF2B5EF4-FFF2-40B4-BE49-F238E27FC236}">
                <a16:creationId xmlns:a16="http://schemas.microsoft.com/office/drawing/2014/main" id="{E61E8B2A-D551-5571-F458-294CA8F35F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2492" y="2202001"/>
            <a:ext cx="2711240" cy="2711240"/>
          </a:xfrm>
          <a:prstGeom prst="rect">
            <a:avLst/>
          </a:prstGeom>
        </p:spPr>
      </p:pic>
      <p:sp>
        <p:nvSpPr>
          <p:cNvPr id="6" name="TextBox 5">
            <a:extLst>
              <a:ext uri="{FF2B5EF4-FFF2-40B4-BE49-F238E27FC236}">
                <a16:creationId xmlns:a16="http://schemas.microsoft.com/office/drawing/2014/main" id="{0928110B-7505-31CB-5987-37D9A7FF8EEA}"/>
              </a:ext>
            </a:extLst>
          </p:cNvPr>
          <p:cNvSpPr txBox="1"/>
          <p:nvPr/>
        </p:nvSpPr>
        <p:spPr>
          <a:xfrm>
            <a:off x="1350839" y="5085006"/>
            <a:ext cx="3714545"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Email: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hlinkClick r:id="rId5"/>
              </a:rPr>
              <a:t>epp@epa.gov</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2400" b="0" i="0" u="none" strike="noStrike" kern="1200" cap="none" spc="0" normalizeH="0" baseline="0" noProof="0">
              <a:ln>
                <a:noFill/>
              </a:ln>
              <a:solidFill>
                <a:srgbClr val="954F72"/>
              </a:solidFill>
              <a:effectLst/>
              <a:uLnTx/>
              <a:uFillTx/>
              <a:latin typeface="Calibri" panose="020F0502020204030204"/>
              <a:ea typeface="+mn-ea"/>
              <a:cs typeface="Calibri"/>
              <a:hlinkClick r:id="rId6">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982051D1-21CC-3724-1B0A-73456C79EFE2}"/>
              </a:ext>
            </a:extLst>
          </p:cNvPr>
          <p:cNvSpPr txBox="1"/>
          <p:nvPr/>
        </p:nvSpPr>
        <p:spPr>
          <a:xfrm>
            <a:off x="6255346" y="5454338"/>
            <a:ext cx="50698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epa.gov/</a:t>
            </a:r>
            <a:r>
              <a:rPr kumimoji="0" lang="en-US" sz="2400" b="0" i="0" u="none" strike="noStrike" kern="1200" cap="none" spc="0" normalizeH="0" baseline="0" noProof="0" err="1">
                <a:ln>
                  <a:noFill/>
                </a:ln>
                <a:solidFill>
                  <a:prstClr val="black"/>
                </a:solidFill>
                <a:effectLst/>
                <a:uLnTx/>
                <a:uFillTx/>
                <a:latin typeface="Calibri" panose="020F0502020204030204"/>
                <a:ea typeface="+mn-ea"/>
                <a:cs typeface="+mn-cs"/>
              </a:rPr>
              <a:t>greenerproducts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descr="Qr code&#10;&#10;Description automatically generated">
            <a:extLst>
              <a:ext uri="{FF2B5EF4-FFF2-40B4-BE49-F238E27FC236}">
                <a16:creationId xmlns:a16="http://schemas.microsoft.com/office/drawing/2014/main" id="{1AB4532E-A0D5-2B71-2B5C-3464A34761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2436" y="1609193"/>
            <a:ext cx="3175660" cy="3175660"/>
          </a:xfrm>
          <a:prstGeom prst="rect">
            <a:avLst/>
          </a:prstGeom>
        </p:spPr>
      </p:pic>
      <p:pic>
        <p:nvPicPr>
          <p:cNvPr id="7" name="Picture 6">
            <a:extLst>
              <a:ext uri="{FF2B5EF4-FFF2-40B4-BE49-F238E27FC236}">
                <a16:creationId xmlns:a16="http://schemas.microsoft.com/office/drawing/2014/main" id="{82D2877E-5DA9-D448-5694-78E4C99BF928}"/>
              </a:ext>
            </a:extLst>
          </p:cNvPr>
          <p:cNvPicPr>
            <a:picLocks noChangeAspect="1"/>
          </p:cNvPicPr>
          <p:nvPr/>
        </p:nvPicPr>
        <p:blipFill>
          <a:blip r:embed="rId8"/>
          <a:stretch>
            <a:fillRect/>
          </a:stretch>
        </p:blipFill>
        <p:spPr>
          <a:xfrm>
            <a:off x="7405895" y="4843356"/>
            <a:ext cx="2768742" cy="552478"/>
          </a:xfrm>
          <a:prstGeom prst="rect">
            <a:avLst/>
          </a:prstGeom>
        </p:spPr>
      </p:pic>
    </p:spTree>
    <p:extLst>
      <p:ext uri="{BB962C8B-B14F-4D97-AF65-F5344CB8AC3E}">
        <p14:creationId xmlns:p14="http://schemas.microsoft.com/office/powerpoint/2010/main" val="156338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 y="1713994"/>
            <a:ext cx="12191999" cy="5144007"/>
          </a:xfrm>
          <a:prstGeom prst="rect">
            <a:avLst/>
          </a:prstGeom>
        </p:spPr>
      </p:pic>
      <p:sp>
        <p:nvSpPr>
          <p:cNvPr id="5" name="object 5"/>
          <p:cNvSpPr txBox="1">
            <a:spLocks noGrp="1"/>
          </p:cNvSpPr>
          <p:nvPr>
            <p:ph type="title"/>
          </p:nvPr>
        </p:nvSpPr>
        <p:spPr>
          <a:xfrm>
            <a:off x="894251" y="2590433"/>
            <a:ext cx="7669107" cy="1494409"/>
          </a:xfrm>
          <a:prstGeom prst="rect">
            <a:avLst/>
          </a:prstGeom>
        </p:spPr>
        <p:txBody>
          <a:bodyPr vert="horz" wrap="square" lIns="0" tIns="16087" rIns="0" bIns="0" rtlCol="0" anchor="t">
            <a:noAutofit/>
          </a:bodyPr>
          <a:lstStyle/>
          <a:p>
            <a:pPr marL="16933">
              <a:lnSpc>
                <a:spcPct val="61046"/>
              </a:lnSpc>
              <a:spcBef>
                <a:spcPts val="127"/>
              </a:spcBef>
            </a:pPr>
            <a:r>
              <a:rPr lang="en-US" sz="4267">
                <a:solidFill>
                  <a:srgbClr val="FFFFFF"/>
                </a:solidFill>
                <a:latin typeface="+mn-lt"/>
              </a:rPr>
              <a:t>FAR Case 2022-006: </a:t>
            </a:r>
            <a:br>
              <a:rPr lang="en-US" sz="4267">
                <a:solidFill>
                  <a:srgbClr val="FFFFFF"/>
                </a:solidFill>
                <a:latin typeface="+mn-lt"/>
              </a:rPr>
            </a:br>
            <a:r>
              <a:rPr lang="en-US" sz="4267">
                <a:solidFill>
                  <a:srgbClr val="FFFFFF"/>
                </a:solidFill>
                <a:latin typeface="+mn-lt"/>
              </a:rPr>
              <a:t>Overview of changes and impacts for the purchase of sustainable products and services</a:t>
            </a:r>
            <a:endParaRPr lang="en-US" sz="4267">
              <a:latin typeface="+mn-lt"/>
            </a:endParaRPr>
          </a:p>
        </p:txBody>
      </p:sp>
      <p:sp>
        <p:nvSpPr>
          <p:cNvPr id="8" name="Slide Number Placeholder 7">
            <a:extLst>
              <a:ext uri="{FF2B5EF4-FFF2-40B4-BE49-F238E27FC236}">
                <a16:creationId xmlns:a16="http://schemas.microsoft.com/office/drawing/2014/main" id="{09391E7A-6E70-0E3B-7C41-8A9D947DABAE}"/>
              </a:ext>
            </a:extLst>
          </p:cNvPr>
          <p:cNvSpPr>
            <a:spLocks noGrp="1"/>
          </p:cNvSpPr>
          <p:nvPr>
            <p:ph type="sldNum" sz="quarter" idx="7"/>
          </p:nvPr>
        </p:nvSpPr>
        <p:spPr>
          <a:xfrm>
            <a:off x="11720936" y="6452888"/>
            <a:ext cx="364912" cy="188578"/>
          </a:xfrm>
        </p:spPr>
        <p:txBody>
          <a:bodyPr wrap="square" lIns="0" tIns="0" rIns="0" bIns="0" anchor="t">
            <a:spAutoFit/>
          </a:bodyPr>
          <a:lstStyle/>
          <a:p>
            <a:pPr marL="50799" defTabSz="1219170">
              <a:lnSpc>
                <a:spcPct val="68872"/>
              </a:lnSpc>
            </a:pPr>
            <a:fld id="{81D60167-4931-47E6-BA6A-407CBD079E47}" type="slidenum">
              <a:rPr lang="en-US" kern="0" spc="-33">
                <a:solidFill>
                  <a:prstClr val="black"/>
                </a:solidFill>
              </a:rPr>
              <a:pPr marL="50799" defTabSz="1219170">
                <a:lnSpc>
                  <a:spcPct val="68872"/>
                </a:lnSpc>
              </a:pPr>
              <a:t>3</a:t>
            </a:fld>
            <a:endParaRPr lang="en-US" kern="0" spc="-33">
              <a:solidFill>
                <a:prstClr val="blac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1720936" y="6452888"/>
            <a:ext cx="364912" cy="188578"/>
          </a:xfrm>
          <a:prstGeom prst="rect">
            <a:avLst/>
          </a:prstGeom>
        </p:spPr>
        <p:txBody>
          <a:bodyPr vert="horz" wrap="square" lIns="0" tIns="0" rIns="0" bIns="0" rtlCol="0" anchor="t">
            <a:spAutoFit/>
          </a:bodyPr>
          <a:lstStyle/>
          <a:p>
            <a:pPr marL="50799" defTabSz="1219170">
              <a:lnSpc>
                <a:spcPct val="68872"/>
              </a:lnSpc>
            </a:pPr>
            <a:fld id="{81D60167-4931-47E6-BA6A-407CBD079E47}" type="slidenum">
              <a:rPr kern="0" spc="-33" dirty="0">
                <a:solidFill>
                  <a:prstClr val="black"/>
                </a:solidFill>
              </a:rPr>
              <a:pPr marL="50799" defTabSz="1219170">
                <a:lnSpc>
                  <a:spcPct val="68872"/>
                </a:lnSpc>
              </a:pPr>
              <a:t>4</a:t>
            </a:fld>
            <a:endParaRPr lang="en-US" kern="0" spc="-33">
              <a:solidFill>
                <a:prstClr val="black"/>
              </a:solidFill>
            </a:endParaRPr>
          </a:p>
        </p:txBody>
      </p:sp>
      <p:sp>
        <p:nvSpPr>
          <p:cNvPr id="7" name="Title 6">
            <a:extLst>
              <a:ext uri="{FF2B5EF4-FFF2-40B4-BE49-F238E27FC236}">
                <a16:creationId xmlns:a16="http://schemas.microsoft.com/office/drawing/2014/main" id="{2B3B91AA-0C86-955F-1F38-9F49CE23305A}"/>
              </a:ext>
            </a:extLst>
          </p:cNvPr>
          <p:cNvSpPr>
            <a:spLocks noGrp="1"/>
          </p:cNvSpPr>
          <p:nvPr>
            <p:ph type="title"/>
          </p:nvPr>
        </p:nvSpPr>
        <p:spPr>
          <a:xfrm>
            <a:off x="1315064" y="1295401"/>
            <a:ext cx="10405872" cy="574516"/>
          </a:xfrm>
        </p:spPr>
        <p:txBody>
          <a:bodyPr/>
          <a:lstStyle/>
          <a:p>
            <a:r>
              <a:rPr lang="en-US"/>
              <a:t>FAR Case 2022-006</a:t>
            </a:r>
          </a:p>
        </p:txBody>
      </p:sp>
      <p:sp>
        <p:nvSpPr>
          <p:cNvPr id="9" name="TextBox 8">
            <a:extLst>
              <a:ext uri="{FF2B5EF4-FFF2-40B4-BE49-F238E27FC236}">
                <a16:creationId xmlns:a16="http://schemas.microsoft.com/office/drawing/2014/main" id="{E4794EE1-AF5B-C911-5DBF-15F397819CF9}"/>
              </a:ext>
            </a:extLst>
          </p:cNvPr>
          <p:cNvSpPr txBox="1"/>
          <p:nvPr/>
        </p:nvSpPr>
        <p:spPr>
          <a:xfrm>
            <a:off x="1219455" y="2544065"/>
            <a:ext cx="9918407" cy="3447098"/>
          </a:xfrm>
          <a:prstGeom prst="rect">
            <a:avLst/>
          </a:prstGeom>
          <a:noFill/>
        </p:spPr>
        <p:txBody>
          <a:bodyPr wrap="square" lIns="121920" tIns="60960" rIns="121920" bIns="60960" rtlCol="0" anchor="t">
            <a:spAutoFit/>
          </a:bodyPr>
          <a:lstStyle/>
          <a:p>
            <a:pPr defTabSz="1219170"/>
            <a:r>
              <a:rPr lang="en-US" sz="2400" kern="0">
                <a:solidFill>
                  <a:sysClr val="windowText" lastClr="000000"/>
                </a:solidFill>
                <a:latin typeface="Arial"/>
                <a:cs typeface="Arial"/>
              </a:rPr>
              <a:t>In accordance with FAR Subpart 23.103(a) -- Agencies</a:t>
            </a:r>
            <a:r>
              <a:rPr lang="en-US" sz="2400" kern="0" spc="-53">
                <a:solidFill>
                  <a:sysClr val="windowText" lastClr="000000"/>
                </a:solidFill>
                <a:latin typeface="Arial"/>
                <a:cs typeface="Arial"/>
              </a:rPr>
              <a:t> </a:t>
            </a:r>
            <a:r>
              <a:rPr lang="en-US" sz="2400" kern="0">
                <a:solidFill>
                  <a:sysClr val="windowText" lastClr="000000"/>
                </a:solidFill>
                <a:latin typeface="Arial"/>
                <a:cs typeface="Arial"/>
              </a:rPr>
              <a:t>shall</a:t>
            </a:r>
            <a:r>
              <a:rPr lang="en-US" sz="2400" kern="0" spc="-53">
                <a:solidFill>
                  <a:sysClr val="windowText" lastClr="000000"/>
                </a:solidFill>
                <a:latin typeface="Arial"/>
                <a:cs typeface="Arial"/>
              </a:rPr>
              <a:t> </a:t>
            </a:r>
            <a:r>
              <a:rPr lang="en-US" sz="2400" kern="0">
                <a:solidFill>
                  <a:sysClr val="windowText" lastClr="000000"/>
                </a:solidFill>
                <a:latin typeface="Arial"/>
                <a:cs typeface="Arial"/>
              </a:rPr>
              <a:t>procure</a:t>
            </a:r>
            <a:r>
              <a:rPr lang="en-US" sz="2400" kern="0" spc="-40">
                <a:solidFill>
                  <a:sysClr val="windowText" lastClr="000000"/>
                </a:solidFill>
                <a:latin typeface="Arial"/>
                <a:cs typeface="Arial"/>
              </a:rPr>
              <a:t> </a:t>
            </a:r>
            <a:r>
              <a:rPr lang="en-US" sz="2400" kern="0">
                <a:solidFill>
                  <a:sysClr val="windowText" lastClr="000000"/>
                </a:solidFill>
                <a:latin typeface="Arial"/>
                <a:cs typeface="Arial"/>
              </a:rPr>
              <a:t>“sustainable</a:t>
            </a:r>
            <a:r>
              <a:rPr lang="en-US" sz="2400" kern="0" spc="-47">
                <a:solidFill>
                  <a:sysClr val="windowText" lastClr="000000"/>
                </a:solidFill>
                <a:latin typeface="Arial"/>
                <a:cs typeface="Arial"/>
              </a:rPr>
              <a:t> </a:t>
            </a:r>
            <a:r>
              <a:rPr lang="en-US" sz="2400" kern="0">
                <a:solidFill>
                  <a:sysClr val="windowText" lastClr="000000"/>
                </a:solidFill>
                <a:latin typeface="Arial"/>
                <a:cs typeface="Arial"/>
              </a:rPr>
              <a:t>products</a:t>
            </a:r>
            <a:r>
              <a:rPr lang="en-US" sz="2400" kern="0" spc="-33">
                <a:solidFill>
                  <a:sysClr val="windowText" lastClr="000000"/>
                </a:solidFill>
                <a:latin typeface="Arial"/>
                <a:cs typeface="Arial"/>
              </a:rPr>
              <a:t> </a:t>
            </a:r>
            <a:r>
              <a:rPr lang="en-US" sz="2400" kern="0">
                <a:solidFill>
                  <a:sysClr val="windowText" lastClr="000000"/>
                </a:solidFill>
                <a:latin typeface="Arial"/>
                <a:cs typeface="Arial"/>
              </a:rPr>
              <a:t>and</a:t>
            </a:r>
            <a:r>
              <a:rPr lang="en-US" sz="2400" kern="0" spc="-40">
                <a:solidFill>
                  <a:sysClr val="windowText" lastClr="000000"/>
                </a:solidFill>
                <a:latin typeface="Arial"/>
                <a:cs typeface="Arial"/>
              </a:rPr>
              <a:t> </a:t>
            </a:r>
            <a:r>
              <a:rPr lang="en-US" sz="2400" kern="0">
                <a:solidFill>
                  <a:sysClr val="windowText" lastClr="000000"/>
                </a:solidFill>
                <a:latin typeface="Arial"/>
                <a:cs typeface="Arial"/>
              </a:rPr>
              <a:t>services”</a:t>
            </a:r>
            <a:r>
              <a:rPr lang="en-US" sz="2400" kern="0" spc="-53">
                <a:solidFill>
                  <a:sysClr val="windowText" lastClr="000000"/>
                </a:solidFill>
                <a:latin typeface="Arial"/>
                <a:cs typeface="Arial"/>
              </a:rPr>
              <a:t> </a:t>
            </a:r>
            <a:r>
              <a:rPr lang="en-US" sz="2400" kern="0">
                <a:solidFill>
                  <a:sysClr val="windowText" lastClr="000000"/>
                </a:solidFill>
                <a:latin typeface="Arial"/>
                <a:cs typeface="Arial"/>
              </a:rPr>
              <a:t>to</a:t>
            </a:r>
            <a:r>
              <a:rPr lang="en-US" sz="2400" kern="0" spc="-33">
                <a:solidFill>
                  <a:sysClr val="windowText" lastClr="000000"/>
                </a:solidFill>
                <a:latin typeface="Arial"/>
                <a:cs typeface="Arial"/>
              </a:rPr>
              <a:t> </a:t>
            </a:r>
            <a:r>
              <a:rPr lang="en-US" sz="2400" kern="0">
                <a:solidFill>
                  <a:sysClr val="windowText" lastClr="000000"/>
                </a:solidFill>
                <a:latin typeface="Arial"/>
                <a:cs typeface="Arial"/>
              </a:rPr>
              <a:t>the</a:t>
            </a:r>
            <a:r>
              <a:rPr lang="en-US" sz="2400" kern="0" spc="-33">
                <a:solidFill>
                  <a:sysClr val="windowText" lastClr="000000"/>
                </a:solidFill>
                <a:latin typeface="Arial"/>
                <a:cs typeface="Arial"/>
              </a:rPr>
              <a:t> </a:t>
            </a:r>
            <a:r>
              <a:rPr lang="en-US" sz="2400" kern="0" spc="-13">
                <a:solidFill>
                  <a:sysClr val="windowText" lastClr="000000"/>
                </a:solidFill>
                <a:latin typeface="Arial"/>
                <a:cs typeface="Arial"/>
              </a:rPr>
              <a:t>maximum </a:t>
            </a:r>
            <a:r>
              <a:rPr lang="en-US" sz="2400" kern="0">
                <a:solidFill>
                  <a:sysClr val="windowText" lastClr="000000"/>
                </a:solidFill>
                <a:latin typeface="Arial"/>
                <a:cs typeface="Arial"/>
              </a:rPr>
              <a:t>extent</a:t>
            </a:r>
            <a:r>
              <a:rPr lang="en-US" sz="2400" kern="0" spc="-33">
                <a:solidFill>
                  <a:sysClr val="windowText" lastClr="000000"/>
                </a:solidFill>
                <a:latin typeface="Arial"/>
                <a:cs typeface="Arial"/>
              </a:rPr>
              <a:t> </a:t>
            </a:r>
            <a:r>
              <a:rPr lang="en-US" sz="2400" kern="0">
                <a:solidFill>
                  <a:sysClr val="windowText" lastClr="000000"/>
                </a:solidFill>
                <a:latin typeface="Arial"/>
                <a:cs typeface="Arial"/>
              </a:rPr>
              <a:t>practicable.</a:t>
            </a:r>
          </a:p>
          <a:p>
            <a:pPr defTabSz="1219170"/>
            <a:endParaRPr lang="en-US" sz="2400" kern="0">
              <a:solidFill>
                <a:sysClr val="windowText" lastClr="000000"/>
              </a:solidFill>
              <a:latin typeface="Arial"/>
              <a:cs typeface="Arial"/>
            </a:endParaRPr>
          </a:p>
          <a:p>
            <a:pPr marL="380990" indent="-380990" defTabSz="1219170">
              <a:buFont typeface="Arial" panose="020B0604020202020204" pitchFamily="34" charset="0"/>
              <a:buChar char="•"/>
            </a:pPr>
            <a:r>
              <a:rPr lang="en-US" sz="2400" kern="0">
                <a:solidFill>
                  <a:sysClr val="windowText" lastClr="000000"/>
                </a:solidFill>
                <a:latin typeface="Arial"/>
                <a:cs typeface="Arial"/>
              </a:rPr>
              <a:t>Applicable to commercial and non-commercial products, micro-purchases, and both requirement and services contracts.</a:t>
            </a:r>
          </a:p>
          <a:p>
            <a:pPr marL="380990" indent="-380990" defTabSz="1219170">
              <a:buFont typeface="Arial" panose="020B0604020202020204" pitchFamily="34" charset="0"/>
              <a:buChar char="•"/>
            </a:pPr>
            <a:endParaRPr lang="en-US" sz="2400" kern="0">
              <a:solidFill>
                <a:sysClr val="windowText" lastClr="000000"/>
              </a:solidFill>
              <a:latin typeface="Arial"/>
              <a:cs typeface="Arial"/>
            </a:endParaRPr>
          </a:p>
          <a:p>
            <a:pPr marL="380990" indent="-380990" defTabSz="1219170">
              <a:buFont typeface="Arial" panose="020B0604020202020204" pitchFamily="34" charset="0"/>
              <a:buChar char="•"/>
            </a:pPr>
            <a:r>
              <a:rPr lang="en-US" sz="2400" kern="0">
                <a:solidFill>
                  <a:sysClr val="windowText" lastClr="000000"/>
                </a:solidFill>
                <a:latin typeface="Arial"/>
                <a:cs typeface="Arial"/>
              </a:rPr>
              <a:t>Note that “practicable” implies product meets minimum need, can be properly competed, and found at a reasonable price.</a:t>
            </a:r>
          </a:p>
          <a:p>
            <a:pPr defTabSz="1219170"/>
            <a:endParaRPr lang="en-US" sz="2400" kern="0">
              <a:solidFill>
                <a:sysClr val="windowText" lastClr="000000"/>
              </a:solidFill>
              <a:latin typeface="Arial"/>
              <a:cs typeface="Arial"/>
            </a:endParaRPr>
          </a:p>
        </p:txBody>
      </p:sp>
      <p:sp>
        <p:nvSpPr>
          <p:cNvPr id="8" name="Text Placeholder 2">
            <a:extLst>
              <a:ext uri="{FF2B5EF4-FFF2-40B4-BE49-F238E27FC236}">
                <a16:creationId xmlns:a16="http://schemas.microsoft.com/office/drawing/2014/main" id="{4A5B3E40-A5E2-90EB-1A33-7CC5F6988E81}"/>
              </a:ext>
            </a:extLst>
          </p:cNvPr>
          <p:cNvSpPr txBox="1">
            <a:spLocks/>
          </p:cNvSpPr>
          <p:nvPr/>
        </p:nvSpPr>
        <p:spPr>
          <a:xfrm>
            <a:off x="1136797" y="1869916"/>
            <a:ext cx="9799223" cy="428772"/>
          </a:xfrm>
          <a:prstGeom prst="rect">
            <a:avLst/>
          </a:prstGeom>
        </p:spPr>
        <p:txBody>
          <a:bodyPr wrap="square" lIns="0" tIns="0" rIns="0" bIns="0">
            <a:spAutoFit/>
          </a:bodyPr>
          <a:lstStyle>
            <a:lvl1pPr marL="0">
              <a:defRPr sz="16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11933" indent="-608738" defTabSz="1219170">
              <a:lnSpc>
                <a:spcPct val="113999"/>
              </a:lnSpc>
            </a:pPr>
            <a:r>
              <a:rPr lang="en-US" sz="2667" b="1" kern="0">
                <a:solidFill>
                  <a:prstClr val="white">
                    <a:lumMod val="50000"/>
                  </a:prstClr>
                </a:solidFill>
                <a:cs typeface="Calibri"/>
              </a:rPr>
              <a:t>Changes to FAR Effective May 22, 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8326-55FA-E4B1-EC8A-A200FC245497}"/>
              </a:ext>
            </a:extLst>
          </p:cNvPr>
          <p:cNvSpPr>
            <a:spLocks noGrp="1"/>
          </p:cNvSpPr>
          <p:nvPr>
            <p:ph type="title"/>
          </p:nvPr>
        </p:nvSpPr>
        <p:spPr>
          <a:xfrm>
            <a:off x="132721" y="565971"/>
            <a:ext cx="10405872" cy="574516"/>
          </a:xfrm>
        </p:spPr>
        <p:txBody>
          <a:bodyPr anchor="ctr"/>
          <a:lstStyle/>
          <a:p>
            <a:r>
              <a:rPr lang="en-US"/>
              <a:t>Background</a:t>
            </a:r>
          </a:p>
        </p:txBody>
      </p:sp>
      <p:graphicFrame>
        <p:nvGraphicFramePr>
          <p:cNvPr id="6" name="Diagram 5">
            <a:extLst>
              <a:ext uri="{FF2B5EF4-FFF2-40B4-BE49-F238E27FC236}">
                <a16:creationId xmlns:a16="http://schemas.microsoft.com/office/drawing/2014/main" id="{AF4B8D33-C82E-BAC1-5C96-EC8146E3A253}"/>
              </a:ext>
            </a:extLst>
          </p:cNvPr>
          <p:cNvGraphicFramePr/>
          <p:nvPr/>
        </p:nvGraphicFramePr>
        <p:xfrm>
          <a:off x="687294" y="854135"/>
          <a:ext cx="10948895" cy="574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D7DB4138-62BD-C72A-0390-4213A563C219}"/>
              </a:ext>
            </a:extLst>
          </p:cNvPr>
          <p:cNvSpPr>
            <a:spLocks noGrp="1"/>
          </p:cNvSpPr>
          <p:nvPr>
            <p:ph type="sldNum" sz="quarter" idx="7"/>
          </p:nvPr>
        </p:nvSpPr>
        <p:spPr>
          <a:xfrm>
            <a:off x="11720936" y="6452888"/>
            <a:ext cx="364912" cy="188578"/>
          </a:xfrm>
        </p:spPr>
        <p:txBody>
          <a:bodyPr wrap="square" lIns="0" tIns="0" rIns="0" bIns="0" anchor="t">
            <a:spAutoFit/>
          </a:bodyPr>
          <a:lstStyle/>
          <a:p>
            <a:pPr marL="50799" defTabSz="1219170">
              <a:lnSpc>
                <a:spcPct val="68872"/>
              </a:lnSpc>
            </a:pPr>
            <a:fld id="{81D60167-4931-47E6-BA6A-407CBD079E47}" type="slidenum">
              <a:rPr lang="en-US" kern="0" spc="-33">
                <a:solidFill>
                  <a:prstClr val="black"/>
                </a:solidFill>
              </a:rPr>
              <a:pPr marL="50799" defTabSz="1219170">
                <a:lnSpc>
                  <a:spcPct val="68872"/>
                </a:lnSpc>
              </a:pPr>
              <a:t>5</a:t>
            </a:fld>
            <a:endParaRPr lang="en-US" kern="0" spc="-33">
              <a:solidFill>
                <a:prstClr val="black"/>
              </a:solidFill>
            </a:endParaRPr>
          </a:p>
        </p:txBody>
      </p:sp>
    </p:spTree>
    <p:extLst>
      <p:ext uri="{BB962C8B-B14F-4D97-AF65-F5344CB8AC3E}">
        <p14:creationId xmlns:p14="http://schemas.microsoft.com/office/powerpoint/2010/main" val="205956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9932" y="1047061"/>
            <a:ext cx="11100793" cy="591551"/>
          </a:xfrm>
          <a:prstGeom prst="rect">
            <a:avLst/>
          </a:prstGeom>
        </p:spPr>
        <p:txBody>
          <a:bodyPr vert="horz" wrap="square" lIns="0" tIns="16933" rIns="0" bIns="0" rtlCol="0">
            <a:spAutoFit/>
          </a:bodyPr>
          <a:lstStyle/>
          <a:p>
            <a:pPr marL="3574537">
              <a:spcBef>
                <a:spcPts val="133"/>
              </a:spcBef>
            </a:pPr>
            <a:r>
              <a:rPr lang="en-US" spc="-40"/>
              <a:t>FAR Case 2022-006: Implications</a:t>
            </a:r>
            <a:endParaRPr spc="-13"/>
          </a:p>
        </p:txBody>
      </p:sp>
      <p:sp>
        <p:nvSpPr>
          <p:cNvPr id="3" name="object 3"/>
          <p:cNvSpPr/>
          <p:nvPr/>
        </p:nvSpPr>
        <p:spPr>
          <a:xfrm>
            <a:off x="363220" y="2575458"/>
            <a:ext cx="3627120" cy="4114099"/>
          </a:xfrm>
          <a:custGeom>
            <a:avLst/>
            <a:gdLst/>
            <a:ahLst/>
            <a:cxnLst/>
            <a:rect l="l" t="t" r="r" b="b"/>
            <a:pathLst>
              <a:path w="2720340" h="2703829">
                <a:moveTo>
                  <a:pt x="0" y="0"/>
                </a:moveTo>
                <a:lnTo>
                  <a:pt x="2720340" y="0"/>
                </a:lnTo>
                <a:lnTo>
                  <a:pt x="2720340" y="2703576"/>
                </a:lnTo>
                <a:lnTo>
                  <a:pt x="0" y="2703576"/>
                </a:lnTo>
                <a:lnTo>
                  <a:pt x="0" y="0"/>
                </a:lnTo>
                <a:close/>
              </a:path>
            </a:pathLst>
          </a:custGeom>
          <a:solidFill>
            <a:schemeClr val="accent1">
              <a:lumMod val="20000"/>
              <a:lumOff val="80000"/>
            </a:schemeClr>
          </a:solidFill>
          <a:ln w="9525">
            <a:solidFill>
              <a:srgbClr val="005086"/>
            </a:solidFill>
          </a:ln>
        </p:spPr>
        <p:txBody>
          <a:bodyPr wrap="square" lIns="0" tIns="0" rIns="0" bIns="0" rtlCol="0"/>
          <a:lstStyle/>
          <a:p>
            <a:pPr marL="413163" marR="420783" indent="-253994" defTabSz="1219170">
              <a:spcBef>
                <a:spcPts val="1707"/>
              </a:spcBef>
              <a:buFontTx/>
              <a:buChar char="●"/>
              <a:tabLst>
                <a:tab pos="413163" algn="l"/>
              </a:tabLst>
            </a:pPr>
            <a:r>
              <a:rPr lang="en-US" sz="1600" kern="0" spc="-13">
                <a:solidFill>
                  <a:sysClr val="windowText" lastClr="000000"/>
                </a:solidFill>
                <a:latin typeface="Arial" panose="020B0604020202020204" pitchFamily="34" charset="0"/>
                <a:cs typeface="Arial" panose="020B0604020202020204" pitchFamily="34" charset="0"/>
              </a:rPr>
              <a:t>New definition of Products and Services helps stakeholders better understand how to identify Sustainable Products and Services.</a:t>
            </a:r>
          </a:p>
          <a:p>
            <a:pPr marL="413163" marR="420783" indent="-253994" defTabSz="1219170">
              <a:spcBef>
                <a:spcPts val="1707"/>
              </a:spcBef>
              <a:buFontTx/>
              <a:buChar char="●"/>
              <a:tabLst>
                <a:tab pos="413163" algn="l"/>
              </a:tabLst>
            </a:pPr>
            <a:r>
              <a:rPr lang="en-US" sz="1600" kern="0" spc="-13">
                <a:solidFill>
                  <a:sysClr val="windowText" lastClr="000000"/>
                </a:solidFill>
                <a:latin typeface="Arial" panose="020B0604020202020204" pitchFamily="34" charset="0"/>
                <a:cs typeface="Arial" panose="020B0604020202020204" pitchFamily="34" charset="0"/>
              </a:rPr>
              <a:t>Non-environmental matters transferred to FAR Part 26, and sustainability requirements grouped under like subparts.</a:t>
            </a:r>
          </a:p>
          <a:p>
            <a:pPr marL="413163" marR="420783" indent="-253994" defTabSz="1219170">
              <a:spcBef>
                <a:spcPts val="1707"/>
              </a:spcBef>
              <a:buFontTx/>
              <a:buChar char="●"/>
              <a:tabLst>
                <a:tab pos="413163" algn="l"/>
              </a:tabLst>
            </a:pPr>
            <a:r>
              <a:rPr lang="en-US" sz="1600" kern="0" spc="-13">
                <a:solidFill>
                  <a:sysClr val="windowText" lastClr="000000"/>
                </a:solidFill>
                <a:latin typeface="Arial" panose="020B0604020202020204" pitchFamily="34" charset="0"/>
                <a:cs typeface="Arial" panose="020B0604020202020204" pitchFamily="34" charset="0"/>
              </a:rPr>
              <a:t>A new sustainable Omnibus Clause 52.223-23, Sustainable Products and Services, groups sustainable requirements and is prescribed in all applicable contracts</a:t>
            </a:r>
          </a:p>
        </p:txBody>
      </p:sp>
      <p:sp>
        <p:nvSpPr>
          <p:cNvPr id="5" name="object 5"/>
          <p:cNvSpPr/>
          <p:nvPr/>
        </p:nvSpPr>
        <p:spPr>
          <a:xfrm>
            <a:off x="4252468" y="2575459"/>
            <a:ext cx="3720253" cy="4060692"/>
          </a:xfrm>
          <a:custGeom>
            <a:avLst/>
            <a:gdLst/>
            <a:ahLst/>
            <a:cxnLst/>
            <a:rect l="l" t="t" r="r" b="b"/>
            <a:pathLst>
              <a:path w="2790190" h="2703829">
                <a:moveTo>
                  <a:pt x="0" y="0"/>
                </a:moveTo>
                <a:lnTo>
                  <a:pt x="2789681" y="0"/>
                </a:lnTo>
                <a:lnTo>
                  <a:pt x="2789681" y="2703576"/>
                </a:lnTo>
                <a:lnTo>
                  <a:pt x="0" y="2703576"/>
                </a:lnTo>
                <a:lnTo>
                  <a:pt x="0" y="0"/>
                </a:lnTo>
                <a:close/>
              </a:path>
            </a:pathLst>
          </a:custGeom>
          <a:solidFill>
            <a:schemeClr val="accent1">
              <a:lumMod val="20000"/>
              <a:lumOff val="80000"/>
            </a:schemeClr>
          </a:solidFill>
          <a:ln w="9525">
            <a:solidFill>
              <a:srgbClr val="005086"/>
            </a:solidFill>
          </a:ln>
        </p:spPr>
        <p:txBody>
          <a:bodyPr wrap="square" lIns="0" tIns="0" rIns="0" bIns="0" rtlCol="0"/>
          <a:lstStyle/>
          <a:p>
            <a:pPr marL="391997" marR="183722" indent="-253994" defTabSz="1219170">
              <a:buFontTx/>
              <a:buChar char="●"/>
              <a:tabLst>
                <a:tab pos="391997" algn="l"/>
              </a:tabLst>
            </a:pPr>
            <a:r>
              <a:rPr lang="en-US" sz="1600" kern="0">
                <a:solidFill>
                  <a:sysClr val="windowText" lastClr="000000"/>
                </a:solidFill>
                <a:latin typeface="Arial" panose="020B0604020202020204" pitchFamily="34" charset="0"/>
                <a:cs typeface="Arial" panose="020B0604020202020204" pitchFamily="34" charset="0"/>
              </a:rPr>
              <a:t>Establishes purchase of Sustainable products and Services as government’s default position, to maximum extent practicable.</a:t>
            </a:r>
          </a:p>
          <a:p>
            <a:pPr marL="138003" marR="183722" defTabSz="1219170">
              <a:tabLst>
                <a:tab pos="391997" algn="l"/>
              </a:tabLst>
            </a:pPr>
            <a:endParaRPr lang="en-US" sz="1600" kern="0">
              <a:solidFill>
                <a:sysClr val="windowText" lastClr="000000"/>
              </a:solidFill>
              <a:latin typeface="Arial" panose="020B0604020202020204" pitchFamily="34" charset="0"/>
              <a:cs typeface="Arial" panose="020B0604020202020204" pitchFamily="34" charset="0"/>
            </a:endParaRPr>
          </a:p>
          <a:p>
            <a:pPr marL="391997" marR="183722" indent="-253994" defTabSz="1219170">
              <a:buFontTx/>
              <a:buChar char="●"/>
              <a:tabLst>
                <a:tab pos="391997" algn="l"/>
              </a:tabLst>
            </a:pPr>
            <a:r>
              <a:rPr lang="en-US" sz="1600" kern="0">
                <a:solidFill>
                  <a:sysClr val="windowText" lastClr="000000"/>
                </a:solidFill>
                <a:latin typeface="Arial" panose="020B0604020202020204" pitchFamily="34" charset="0"/>
                <a:cs typeface="Arial" panose="020B0604020202020204" pitchFamily="34" charset="0"/>
              </a:rPr>
              <a:t>Applicable to all commercial procurements including micro-purchases, unless indicated otherwise.</a:t>
            </a:r>
          </a:p>
          <a:p>
            <a:pPr marL="138003" marR="183722" defTabSz="1219170">
              <a:tabLst>
                <a:tab pos="391997" algn="l"/>
              </a:tabLst>
            </a:pPr>
            <a:endParaRPr lang="en-US" sz="1600" kern="0">
              <a:solidFill>
                <a:sysClr val="windowText" lastClr="000000"/>
              </a:solidFill>
              <a:latin typeface="Arial" panose="020B0604020202020204" pitchFamily="34" charset="0"/>
              <a:cs typeface="Arial" panose="020B0604020202020204" pitchFamily="34" charset="0"/>
            </a:endParaRPr>
          </a:p>
          <a:p>
            <a:pPr marL="391997" marR="183722" indent="-253994" defTabSz="1219170">
              <a:buFontTx/>
              <a:buChar char="●"/>
              <a:tabLst>
                <a:tab pos="391997" algn="l"/>
              </a:tabLst>
            </a:pPr>
            <a:r>
              <a:rPr lang="en-US" sz="1600" kern="0">
                <a:solidFill>
                  <a:sysClr val="windowText" lastClr="000000"/>
                </a:solidFill>
                <a:latin typeface="Arial" panose="020B0604020202020204" pitchFamily="34" charset="0"/>
                <a:cs typeface="Arial" panose="020B0604020202020204" pitchFamily="34" charset="0"/>
              </a:rPr>
              <a:t>Sustainable Product and Services requirements applicable to all service contracts where products are delivered, or used in performance of the contract</a:t>
            </a:r>
            <a:endParaRPr lang="en-US" sz="1600" kern="0">
              <a:solidFill>
                <a:sysClr val="windowText" lastClr="000000"/>
              </a:solidFill>
            </a:endParaRPr>
          </a:p>
        </p:txBody>
      </p:sp>
      <p:sp>
        <p:nvSpPr>
          <p:cNvPr id="12" name="object 12"/>
          <p:cNvSpPr txBox="1">
            <a:spLocks noGrp="1"/>
          </p:cNvSpPr>
          <p:nvPr>
            <p:ph type="sldNum" sz="quarter" idx="7"/>
          </p:nvPr>
        </p:nvSpPr>
        <p:spPr>
          <a:xfrm>
            <a:off x="11720936" y="6118018"/>
            <a:ext cx="364912" cy="188578"/>
          </a:xfrm>
          <a:prstGeom prst="rect">
            <a:avLst/>
          </a:prstGeom>
        </p:spPr>
        <p:txBody>
          <a:bodyPr vert="horz" wrap="square" lIns="0" tIns="0" rIns="0" bIns="0" rtlCol="0" anchor="t">
            <a:spAutoFit/>
          </a:bodyPr>
          <a:lstStyle/>
          <a:p>
            <a:pPr marL="50799" defTabSz="1219170">
              <a:lnSpc>
                <a:spcPct val="68872"/>
              </a:lnSpc>
            </a:pPr>
            <a:fld id="{81D60167-4931-47E6-BA6A-407CBD079E47}" type="slidenum">
              <a:rPr kern="0" spc="-33" dirty="0">
                <a:solidFill>
                  <a:prstClr val="black"/>
                </a:solidFill>
              </a:rPr>
              <a:pPr marL="50799" defTabSz="1219170">
                <a:lnSpc>
                  <a:spcPct val="68872"/>
                </a:lnSpc>
              </a:pPr>
              <a:t>6</a:t>
            </a:fld>
            <a:endParaRPr lang="en-US" kern="0" spc="-33">
              <a:solidFill>
                <a:prstClr val="black"/>
              </a:solidFill>
            </a:endParaRPr>
          </a:p>
        </p:txBody>
      </p:sp>
      <p:sp>
        <p:nvSpPr>
          <p:cNvPr id="13" name="Rectangle 12">
            <a:extLst>
              <a:ext uri="{FF2B5EF4-FFF2-40B4-BE49-F238E27FC236}">
                <a16:creationId xmlns:a16="http://schemas.microsoft.com/office/drawing/2014/main" id="{01CF5158-1D3C-976F-4EB4-D44FA80BF333}"/>
              </a:ext>
            </a:extLst>
          </p:cNvPr>
          <p:cNvSpPr/>
          <p:nvPr/>
        </p:nvSpPr>
        <p:spPr>
          <a:xfrm>
            <a:off x="378206" y="1693106"/>
            <a:ext cx="3612135" cy="86885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kern="0">
                <a:solidFill>
                  <a:prstClr val="white"/>
                </a:solidFill>
                <a:latin typeface="Calibri"/>
              </a:rPr>
              <a:t>Clarified &amp; Streamlined FAR Part 23 </a:t>
            </a:r>
          </a:p>
        </p:txBody>
      </p:sp>
      <p:sp>
        <p:nvSpPr>
          <p:cNvPr id="14" name="Rectangle 13">
            <a:extLst>
              <a:ext uri="{FF2B5EF4-FFF2-40B4-BE49-F238E27FC236}">
                <a16:creationId xmlns:a16="http://schemas.microsoft.com/office/drawing/2014/main" id="{7689C64D-34A3-401F-3851-F9F9FEA4BCE7}"/>
              </a:ext>
            </a:extLst>
          </p:cNvPr>
          <p:cNvSpPr/>
          <p:nvPr/>
        </p:nvSpPr>
        <p:spPr>
          <a:xfrm>
            <a:off x="4234264" y="1717356"/>
            <a:ext cx="3720253" cy="86885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kern="0">
                <a:solidFill>
                  <a:prstClr val="white"/>
                </a:solidFill>
                <a:latin typeface="Calibri"/>
              </a:rPr>
              <a:t>Broadly Applicable Sustainability Requirements</a:t>
            </a:r>
          </a:p>
        </p:txBody>
      </p:sp>
      <p:sp>
        <p:nvSpPr>
          <p:cNvPr id="15" name="Rectangle 14">
            <a:extLst>
              <a:ext uri="{FF2B5EF4-FFF2-40B4-BE49-F238E27FC236}">
                <a16:creationId xmlns:a16="http://schemas.microsoft.com/office/drawing/2014/main" id="{D7E796AD-E96B-E923-8E98-DFE162FB4418}"/>
              </a:ext>
            </a:extLst>
          </p:cNvPr>
          <p:cNvSpPr/>
          <p:nvPr/>
        </p:nvSpPr>
        <p:spPr>
          <a:xfrm>
            <a:off x="8237134" y="1717356"/>
            <a:ext cx="3612135" cy="868853"/>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r>
              <a:rPr lang="en-US" sz="2400" kern="0">
                <a:solidFill>
                  <a:prstClr val="white"/>
                </a:solidFill>
                <a:latin typeface="Calibri"/>
              </a:rPr>
              <a:t>CO and Contractor Roles Prioritize Sustainability</a:t>
            </a:r>
          </a:p>
        </p:txBody>
      </p:sp>
      <p:sp>
        <p:nvSpPr>
          <p:cNvPr id="11" name="Rectangle 10">
            <a:extLst>
              <a:ext uri="{FF2B5EF4-FFF2-40B4-BE49-F238E27FC236}">
                <a16:creationId xmlns:a16="http://schemas.microsoft.com/office/drawing/2014/main" id="{4648C901-95C8-53A0-796E-43BC3CE39BBB}"/>
              </a:ext>
            </a:extLst>
          </p:cNvPr>
          <p:cNvSpPr/>
          <p:nvPr/>
        </p:nvSpPr>
        <p:spPr>
          <a:xfrm>
            <a:off x="513296" y="2500135"/>
            <a:ext cx="3326969" cy="1342661"/>
          </a:xfrm>
          <a:prstGeom prst="rect">
            <a:avLst/>
          </a:prstGeom>
          <a:no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50800">
              <a:srgbClr val="FFFF00"/>
            </a:glow>
          </a:effectLst>
          <a:scene3d>
            <a:camera prst="orthographicFront"/>
            <a:lightRig rig="threePt" dir="t"/>
          </a:scene3d>
          <a:sp3d>
            <a:bevelB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prstClr val="white"/>
              </a:solidFill>
              <a:latin typeface="Calibri"/>
            </a:endParaRPr>
          </a:p>
        </p:txBody>
      </p:sp>
      <p:sp>
        <p:nvSpPr>
          <p:cNvPr id="17" name="Rectangle 16">
            <a:extLst>
              <a:ext uri="{FF2B5EF4-FFF2-40B4-BE49-F238E27FC236}">
                <a16:creationId xmlns:a16="http://schemas.microsoft.com/office/drawing/2014/main" id="{12FCE8E7-9AE2-AD5D-7C01-0E07EDF857EB}"/>
              </a:ext>
            </a:extLst>
          </p:cNvPr>
          <p:cNvSpPr/>
          <p:nvPr/>
        </p:nvSpPr>
        <p:spPr>
          <a:xfrm>
            <a:off x="4295575" y="2496779"/>
            <a:ext cx="3695351" cy="1199496"/>
          </a:xfrm>
          <a:prstGeom prst="rect">
            <a:avLst/>
          </a:prstGeom>
          <a:no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50800">
              <a:srgbClr val="FFFF00"/>
            </a:glow>
          </a:effectLst>
          <a:scene3d>
            <a:camera prst="orthographicFront"/>
            <a:lightRig rig="threePt" dir="t"/>
          </a:scene3d>
          <a:sp3d>
            <a:bevelB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prstClr val="white"/>
              </a:solidFill>
              <a:latin typeface="Calibri"/>
            </a:endParaRPr>
          </a:p>
        </p:txBody>
      </p:sp>
      <p:sp>
        <p:nvSpPr>
          <p:cNvPr id="25" name="object 5">
            <a:extLst>
              <a:ext uri="{FF2B5EF4-FFF2-40B4-BE49-F238E27FC236}">
                <a16:creationId xmlns:a16="http://schemas.microsoft.com/office/drawing/2014/main" id="{C085E29F-4448-DC90-DBDB-3F01A744CAD6}"/>
              </a:ext>
            </a:extLst>
          </p:cNvPr>
          <p:cNvSpPr/>
          <p:nvPr/>
        </p:nvSpPr>
        <p:spPr>
          <a:xfrm>
            <a:off x="8234850" y="2575459"/>
            <a:ext cx="3626273" cy="4060692"/>
          </a:xfrm>
          <a:custGeom>
            <a:avLst/>
            <a:gdLst/>
            <a:ahLst/>
            <a:cxnLst/>
            <a:rect l="l" t="t" r="r" b="b"/>
            <a:pathLst>
              <a:path w="2790190" h="2703829">
                <a:moveTo>
                  <a:pt x="0" y="0"/>
                </a:moveTo>
                <a:lnTo>
                  <a:pt x="2789681" y="0"/>
                </a:lnTo>
                <a:lnTo>
                  <a:pt x="2789681" y="2703576"/>
                </a:lnTo>
                <a:lnTo>
                  <a:pt x="0" y="2703576"/>
                </a:lnTo>
                <a:lnTo>
                  <a:pt x="0" y="0"/>
                </a:lnTo>
                <a:close/>
              </a:path>
            </a:pathLst>
          </a:custGeom>
          <a:solidFill>
            <a:schemeClr val="accent1">
              <a:lumMod val="20000"/>
              <a:lumOff val="80000"/>
            </a:schemeClr>
          </a:solidFill>
          <a:ln w="9525">
            <a:solidFill>
              <a:srgbClr val="005086"/>
            </a:solidFill>
          </a:ln>
        </p:spPr>
        <p:txBody>
          <a:bodyPr wrap="square" lIns="0" tIns="0" rIns="0" bIns="0" rtlCol="0"/>
          <a:lstStyle/>
          <a:p>
            <a:pPr marL="391997" marR="183722" indent="-253994" defTabSz="1219170">
              <a:buFontTx/>
              <a:buChar char="●"/>
              <a:tabLst>
                <a:tab pos="391997" algn="l"/>
              </a:tabLst>
            </a:pPr>
            <a:r>
              <a:rPr lang="en-US" sz="1600" kern="0">
                <a:solidFill>
                  <a:sysClr val="windowText" lastClr="000000"/>
                </a:solidFill>
                <a:latin typeface="Arial" panose="020B0604020202020204" pitchFamily="34" charset="0"/>
                <a:cs typeface="Arial" panose="020B0604020202020204" pitchFamily="34" charset="0"/>
              </a:rPr>
              <a:t>Emphasis on leveraging CO role to ensure sustainable products and services are identified in all requirements documents.</a:t>
            </a:r>
          </a:p>
          <a:p>
            <a:pPr marL="138003" marR="183722" defTabSz="1219170">
              <a:tabLst>
                <a:tab pos="391997" algn="l"/>
              </a:tabLst>
            </a:pPr>
            <a:endParaRPr lang="en-US" sz="1600" kern="0">
              <a:solidFill>
                <a:sysClr val="windowText" lastClr="000000"/>
              </a:solidFill>
              <a:latin typeface="Arial" panose="020B0604020202020204" pitchFamily="34" charset="0"/>
              <a:cs typeface="Arial" panose="020B0604020202020204" pitchFamily="34" charset="0"/>
            </a:endParaRPr>
          </a:p>
          <a:p>
            <a:pPr marL="391997" marR="183722" indent="-253994" defTabSz="1219170">
              <a:buFontTx/>
              <a:buChar char="●"/>
              <a:tabLst>
                <a:tab pos="391997" algn="l"/>
              </a:tabLst>
            </a:pPr>
            <a:r>
              <a:rPr lang="en-US" sz="1600" kern="0">
                <a:solidFill>
                  <a:sysClr val="windowText" lastClr="000000"/>
                </a:solidFill>
                <a:latin typeface="Arial" panose="020B0604020202020204" pitchFamily="34" charset="0"/>
                <a:cs typeface="Arial" panose="020B0604020202020204" pitchFamily="34" charset="0"/>
              </a:rPr>
              <a:t>Omnibus clause 52.223-23 requires contractor delivers or uses sustainable products and services identified in award and performance of contract.</a:t>
            </a:r>
          </a:p>
          <a:p>
            <a:pPr marL="138003" marR="183722" defTabSz="1219170">
              <a:tabLst>
                <a:tab pos="391997" algn="l"/>
              </a:tabLst>
            </a:pPr>
            <a:endParaRPr lang="en-US" sz="1600" kern="0">
              <a:solidFill>
                <a:sysClr val="windowText" lastClr="000000"/>
              </a:solidFill>
              <a:latin typeface="Arial" panose="020B0604020202020204" pitchFamily="34" charset="0"/>
              <a:cs typeface="Arial" panose="020B0604020202020204" pitchFamily="34" charset="0"/>
            </a:endParaRPr>
          </a:p>
          <a:p>
            <a:pPr marL="391997" marR="183722" indent="-253994" defTabSz="1219170">
              <a:buFontTx/>
              <a:buChar char="●"/>
              <a:tabLst>
                <a:tab pos="391997" algn="l"/>
              </a:tabLst>
            </a:pPr>
            <a:r>
              <a:rPr lang="en-US" sz="1600" kern="0">
                <a:solidFill>
                  <a:sysClr val="windowText" lastClr="000000"/>
                </a:solidFill>
                <a:latin typeface="Arial" panose="020B0604020202020204" pitchFamily="34" charset="0"/>
                <a:cs typeface="Arial" panose="020B0604020202020204" pitchFamily="34" charset="0"/>
              </a:rPr>
              <a:t>Prime contractors flow down the sustainable product and service clause to their subcontractors. </a:t>
            </a:r>
          </a:p>
        </p:txBody>
      </p:sp>
      <p:sp>
        <p:nvSpPr>
          <p:cNvPr id="16" name="Rectangle 15">
            <a:extLst>
              <a:ext uri="{FF2B5EF4-FFF2-40B4-BE49-F238E27FC236}">
                <a16:creationId xmlns:a16="http://schemas.microsoft.com/office/drawing/2014/main" id="{B344B887-1C08-D147-0954-2B4AF14BBC98}"/>
              </a:ext>
            </a:extLst>
          </p:cNvPr>
          <p:cNvSpPr/>
          <p:nvPr/>
        </p:nvSpPr>
        <p:spPr>
          <a:xfrm>
            <a:off x="8401373" y="2513884"/>
            <a:ext cx="3326969" cy="2578475"/>
          </a:xfrm>
          <a:prstGeom prst="rect">
            <a:avLst/>
          </a:prstGeom>
          <a:noFill/>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50800">
              <a:srgbClr val="FFFF00"/>
            </a:glow>
          </a:effectLst>
          <a:scene3d>
            <a:camera prst="orthographicFront"/>
            <a:lightRig rig="threePt" dir="t"/>
          </a:scene3d>
          <a:sp3d>
            <a:bevelB w="1143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prstClr val="white"/>
              </a:solidFill>
              <a:latin typeface="Calibri"/>
            </a:endParaRPr>
          </a:p>
        </p:txBody>
      </p:sp>
    </p:spTree>
    <p:extLst>
      <p:ext uri="{BB962C8B-B14F-4D97-AF65-F5344CB8AC3E}">
        <p14:creationId xmlns:p14="http://schemas.microsoft.com/office/powerpoint/2010/main" val="68238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1720936" y="6423544"/>
            <a:ext cx="364912" cy="188578"/>
          </a:xfrm>
          <a:prstGeom prst="rect">
            <a:avLst/>
          </a:prstGeom>
        </p:spPr>
        <p:txBody>
          <a:bodyPr vert="horz" wrap="square" lIns="0" tIns="0" rIns="0" bIns="0" rtlCol="0" anchor="t">
            <a:spAutoFit/>
          </a:bodyPr>
          <a:lstStyle/>
          <a:p>
            <a:pPr marL="50799" defTabSz="1219170">
              <a:lnSpc>
                <a:spcPct val="68872"/>
              </a:lnSpc>
            </a:pPr>
            <a:fld id="{81D60167-4931-47E6-BA6A-407CBD079E47}" type="slidenum">
              <a:rPr kern="0" spc="-33" dirty="0">
                <a:solidFill>
                  <a:prstClr val="black"/>
                </a:solidFill>
              </a:rPr>
              <a:pPr marL="50799" defTabSz="1219170">
                <a:lnSpc>
                  <a:spcPct val="68872"/>
                </a:lnSpc>
              </a:pPr>
              <a:t>7</a:t>
            </a:fld>
            <a:endParaRPr lang="en-US" kern="0" spc="-33">
              <a:solidFill>
                <a:prstClr val="black"/>
              </a:solidFill>
            </a:endParaRPr>
          </a:p>
        </p:txBody>
      </p:sp>
      <p:sp>
        <p:nvSpPr>
          <p:cNvPr id="16" name="Title 1">
            <a:extLst>
              <a:ext uri="{FF2B5EF4-FFF2-40B4-BE49-F238E27FC236}">
                <a16:creationId xmlns:a16="http://schemas.microsoft.com/office/drawing/2014/main" id="{32476AEE-33D0-C755-6C4A-B05BC709ADA9}"/>
              </a:ext>
            </a:extLst>
          </p:cNvPr>
          <p:cNvSpPr>
            <a:spLocks noGrp="1"/>
          </p:cNvSpPr>
          <p:nvPr>
            <p:ph type="title"/>
          </p:nvPr>
        </p:nvSpPr>
        <p:spPr>
          <a:xfrm>
            <a:off x="1130709" y="995773"/>
            <a:ext cx="10405872" cy="574516"/>
          </a:xfrm>
        </p:spPr>
        <p:txBody>
          <a:bodyPr/>
          <a:lstStyle/>
          <a:p>
            <a:r>
              <a:rPr lang="en-US"/>
              <a:t>Additional Points to Note:</a:t>
            </a:r>
          </a:p>
        </p:txBody>
      </p:sp>
      <p:sp>
        <p:nvSpPr>
          <p:cNvPr id="20" name="TextBox 19">
            <a:extLst>
              <a:ext uri="{FF2B5EF4-FFF2-40B4-BE49-F238E27FC236}">
                <a16:creationId xmlns:a16="http://schemas.microsoft.com/office/drawing/2014/main" id="{2EC42D79-543C-5C8B-B560-5AA2738C5890}"/>
              </a:ext>
            </a:extLst>
          </p:cNvPr>
          <p:cNvSpPr txBox="1"/>
          <p:nvPr/>
        </p:nvSpPr>
        <p:spPr>
          <a:xfrm>
            <a:off x="804568" y="1610832"/>
            <a:ext cx="10530296" cy="1436034"/>
          </a:xfrm>
          <a:prstGeom prst="rect">
            <a:avLst/>
          </a:prstGeom>
          <a:noFill/>
          <a:ln>
            <a:solidFill>
              <a:schemeClr val="tx1"/>
            </a:solidFill>
          </a:ln>
        </p:spPr>
        <p:txBody>
          <a:bodyPr wrap="square" lIns="121920" tIns="60960" rIns="121920" bIns="60960" anchor="t">
            <a:spAutoFit/>
          </a:bodyPr>
          <a:lstStyle/>
          <a:p>
            <a:pPr marL="453802" marR="579952" indent="-421629" defTabSz="1219170">
              <a:spcBef>
                <a:spcPts val="1333"/>
              </a:spcBef>
              <a:buSzPct val="87500"/>
              <a:buFontTx/>
              <a:buChar char="●"/>
              <a:tabLst>
                <a:tab pos="456342" algn="l"/>
              </a:tabLst>
            </a:pPr>
            <a:r>
              <a:rPr lang="en-US" sz="2133" b="1" i="1" kern="0">
                <a:solidFill>
                  <a:sysClr val="windowText" lastClr="000000"/>
                </a:solidFill>
                <a:latin typeface="Arial"/>
                <a:cs typeface="Arial"/>
              </a:rPr>
              <a:t>Provides guidance on Prioritizing Sustainable Products and Services:</a:t>
            </a:r>
            <a:r>
              <a:rPr lang="en-US" sz="2133" kern="0">
                <a:solidFill>
                  <a:sysClr val="windowText" lastClr="000000"/>
                </a:solidFill>
                <a:latin typeface="Arial"/>
                <a:cs typeface="Arial"/>
              </a:rPr>
              <a:t> Under 52.223-23 contracting officers are instructed to prioritize the purchase of sustainable products and services meeting statutory programs, then EPA Preferred Programs. More detail is provided under 23.104(c)</a:t>
            </a:r>
            <a:r>
              <a:rPr lang="en-US" sz="2133" i="1" kern="0">
                <a:solidFill>
                  <a:sysClr val="windowText" lastClr="000000"/>
                </a:solidFill>
                <a:latin typeface="Arial"/>
                <a:cs typeface="Arial"/>
              </a:rPr>
              <a:t> </a:t>
            </a:r>
            <a:endParaRPr lang="en-US" sz="2133" kern="0">
              <a:solidFill>
                <a:sysClr val="windowText" lastClr="000000"/>
              </a:solidFill>
              <a:latin typeface="Arial"/>
              <a:cs typeface="Arial"/>
            </a:endParaRPr>
          </a:p>
        </p:txBody>
      </p:sp>
      <p:sp>
        <p:nvSpPr>
          <p:cNvPr id="23" name="TextBox 22">
            <a:extLst>
              <a:ext uri="{FF2B5EF4-FFF2-40B4-BE49-F238E27FC236}">
                <a16:creationId xmlns:a16="http://schemas.microsoft.com/office/drawing/2014/main" id="{A0F96B31-7BE5-8C60-5F35-C6A98CEC7A00}"/>
              </a:ext>
            </a:extLst>
          </p:cNvPr>
          <p:cNvSpPr txBox="1"/>
          <p:nvPr/>
        </p:nvSpPr>
        <p:spPr>
          <a:xfrm>
            <a:off x="804568" y="3331909"/>
            <a:ext cx="10530296" cy="1107804"/>
          </a:xfrm>
          <a:prstGeom prst="rect">
            <a:avLst/>
          </a:prstGeom>
          <a:noFill/>
          <a:ln>
            <a:solidFill>
              <a:schemeClr val="tx1"/>
            </a:solidFill>
          </a:ln>
        </p:spPr>
        <p:txBody>
          <a:bodyPr wrap="square" lIns="121920" tIns="60960" rIns="121920" bIns="60960" anchor="t">
            <a:spAutoFit/>
          </a:bodyPr>
          <a:lstStyle/>
          <a:p>
            <a:pPr marL="453802" marR="579952" indent="-421629" defTabSz="1219170">
              <a:spcBef>
                <a:spcPts val="1333"/>
              </a:spcBef>
              <a:buSzPct val="87500"/>
              <a:buFontTx/>
              <a:buChar char="●"/>
              <a:tabLst>
                <a:tab pos="456342" algn="l"/>
              </a:tabLst>
            </a:pPr>
            <a:r>
              <a:rPr lang="en-US" sz="2133" b="1" i="1" kern="0">
                <a:solidFill>
                  <a:sysClr val="windowText" lastClr="000000"/>
                </a:solidFill>
                <a:latin typeface="Arial"/>
                <a:cs typeface="Arial"/>
              </a:rPr>
              <a:t>Reasonable Price guidance expanded to all purchases:</a:t>
            </a:r>
            <a:r>
              <a:rPr lang="en-US" sz="2133" i="1" kern="0">
                <a:solidFill>
                  <a:sysClr val="windowText" lastClr="000000"/>
                </a:solidFill>
                <a:latin typeface="Arial"/>
                <a:cs typeface="Arial"/>
              </a:rPr>
              <a:t>  </a:t>
            </a:r>
            <a:r>
              <a:rPr lang="en-US" sz="2133" kern="0">
                <a:solidFill>
                  <a:sysClr val="windowText" lastClr="000000"/>
                </a:solidFill>
              </a:rPr>
              <a:t>Expands an approach to cost reasonableness already embraced for energy consuming products. Aligns with EO14057 Implementing Instructions provided by CEQ.</a:t>
            </a:r>
          </a:p>
        </p:txBody>
      </p:sp>
      <p:sp>
        <p:nvSpPr>
          <p:cNvPr id="2" name="TextBox 1">
            <a:extLst>
              <a:ext uri="{FF2B5EF4-FFF2-40B4-BE49-F238E27FC236}">
                <a16:creationId xmlns:a16="http://schemas.microsoft.com/office/drawing/2014/main" id="{A24ADC75-730D-189F-0D3D-546C9F85A8F8}"/>
              </a:ext>
            </a:extLst>
          </p:cNvPr>
          <p:cNvSpPr txBox="1"/>
          <p:nvPr/>
        </p:nvSpPr>
        <p:spPr>
          <a:xfrm>
            <a:off x="804568" y="4529023"/>
            <a:ext cx="10530297" cy="1405256"/>
          </a:xfrm>
          <a:prstGeom prst="rect">
            <a:avLst/>
          </a:prstGeom>
          <a:noFill/>
          <a:ln>
            <a:solidFill>
              <a:schemeClr val="tx1"/>
            </a:solidFill>
          </a:ln>
        </p:spPr>
        <p:txBody>
          <a:bodyPr wrap="square">
            <a:spAutoFit/>
          </a:bodyPr>
          <a:lstStyle/>
          <a:p>
            <a:pPr marL="451093" marR="773250" indent="-426709" defTabSz="1219170">
              <a:spcBef>
                <a:spcPts val="1777"/>
              </a:spcBef>
              <a:buSzPct val="87500"/>
              <a:buFontTx/>
              <a:buChar char="●"/>
              <a:tabLst>
                <a:tab pos="608441" algn="l"/>
              </a:tabLst>
            </a:pPr>
            <a:r>
              <a:rPr lang="en-US" sz="2133" b="1" kern="0">
                <a:solidFill>
                  <a:sysClr val="windowText" lastClr="000000"/>
                </a:solidFill>
                <a:latin typeface="Arial" panose="020B0604020202020204" pitchFamily="34" charset="0"/>
                <a:cs typeface="Arial" panose="020B0604020202020204" pitchFamily="34" charset="0"/>
              </a:rPr>
              <a:t>Several previous stand-alone clauses consolidated under 52.223-23:</a:t>
            </a:r>
            <a:r>
              <a:rPr lang="en-US" sz="2133" kern="0">
                <a:solidFill>
                  <a:sysClr val="windowText" lastClr="000000"/>
                </a:solidFill>
                <a:latin typeface="Arial" panose="020B0604020202020204" pitchFamily="34" charset="0"/>
                <a:cs typeface="Arial" panose="020B0604020202020204" pitchFamily="34" charset="0"/>
              </a:rPr>
              <a:t>  Clauses being consolidated include those referencing use of EPEAT products, energy efficient products, and affirmative procurement of EPA-designated items*. </a:t>
            </a:r>
          </a:p>
        </p:txBody>
      </p:sp>
      <p:sp>
        <p:nvSpPr>
          <p:cNvPr id="3" name="TextBox 2">
            <a:extLst>
              <a:ext uri="{FF2B5EF4-FFF2-40B4-BE49-F238E27FC236}">
                <a16:creationId xmlns:a16="http://schemas.microsoft.com/office/drawing/2014/main" id="{C307B191-B145-ED83-60B6-961F670B746B}"/>
              </a:ext>
            </a:extLst>
          </p:cNvPr>
          <p:cNvSpPr txBox="1"/>
          <p:nvPr/>
        </p:nvSpPr>
        <p:spPr>
          <a:xfrm>
            <a:off x="1427090" y="6210110"/>
            <a:ext cx="10293847" cy="584775"/>
          </a:xfrm>
          <a:prstGeom prst="rect">
            <a:avLst/>
          </a:prstGeom>
          <a:noFill/>
        </p:spPr>
        <p:txBody>
          <a:bodyPr wrap="square" rtlCol="0">
            <a:spAutoFit/>
          </a:bodyPr>
          <a:lstStyle/>
          <a:p>
            <a:pPr marL="42896" marR="773250" defTabSz="1219170">
              <a:spcBef>
                <a:spcPts val="1777"/>
              </a:spcBef>
              <a:buSzPct val="87500"/>
              <a:tabLst>
                <a:tab pos="608441" algn="l"/>
              </a:tabLst>
            </a:pPr>
            <a:r>
              <a:rPr lang="en-US" sz="1600" kern="0">
                <a:solidFill>
                  <a:sysClr val="windowText" lastClr="000000"/>
                </a:solidFill>
                <a:latin typeface="Arial" panose="020B0604020202020204" pitchFamily="34" charset="0"/>
                <a:ea typeface="Meiryo" panose="020B0604030504040204" pitchFamily="34" charset="-128"/>
                <a:cs typeface="Arial" panose="020B0604020202020204" pitchFamily="34" charset="0"/>
              </a:rPr>
              <a:t>*Note that federal purchasers are still required to procure EPEAT registered electronic products as a result of EPEAT’s inclusion in the EPA Recommendations of Specifications, Standards, and Ecolabels.</a:t>
            </a:r>
            <a:endParaRPr lang="en-US" sz="1600" kern="0">
              <a:solidFill>
                <a:sysClr val="windowText" lastClr="000000"/>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734C-4413-23C6-FF0B-132D242D5B34}"/>
              </a:ext>
            </a:extLst>
          </p:cNvPr>
          <p:cNvSpPr>
            <a:spLocks noGrp="1"/>
          </p:cNvSpPr>
          <p:nvPr>
            <p:ph type="title"/>
          </p:nvPr>
        </p:nvSpPr>
        <p:spPr>
          <a:xfrm>
            <a:off x="1358013" y="1109425"/>
            <a:ext cx="10405872" cy="574516"/>
          </a:xfrm>
        </p:spPr>
        <p:txBody>
          <a:bodyPr/>
          <a:lstStyle/>
          <a:p>
            <a:r>
              <a:rPr lang="en-US"/>
              <a:t>3 Key Takeaways</a:t>
            </a:r>
          </a:p>
        </p:txBody>
      </p:sp>
      <p:sp>
        <p:nvSpPr>
          <p:cNvPr id="6" name="Slide Number Placeholder 5">
            <a:extLst>
              <a:ext uri="{FF2B5EF4-FFF2-40B4-BE49-F238E27FC236}">
                <a16:creationId xmlns:a16="http://schemas.microsoft.com/office/drawing/2014/main" id="{0450EB0C-0799-B657-2A41-D93D73934679}"/>
              </a:ext>
            </a:extLst>
          </p:cNvPr>
          <p:cNvSpPr>
            <a:spLocks noGrp="1"/>
          </p:cNvSpPr>
          <p:nvPr>
            <p:ph type="sldNum" sz="quarter" idx="7"/>
          </p:nvPr>
        </p:nvSpPr>
        <p:spPr>
          <a:xfrm>
            <a:off x="11720936" y="6452888"/>
            <a:ext cx="364912" cy="188578"/>
          </a:xfrm>
        </p:spPr>
        <p:txBody>
          <a:bodyPr wrap="square" lIns="0" tIns="0" rIns="0" bIns="0" anchor="t">
            <a:spAutoFit/>
          </a:bodyPr>
          <a:lstStyle/>
          <a:p>
            <a:pPr marL="50799" defTabSz="1219170">
              <a:lnSpc>
                <a:spcPct val="68872"/>
              </a:lnSpc>
            </a:pPr>
            <a:fld id="{81D60167-4931-47E6-BA6A-407CBD079E47}" type="slidenum">
              <a:rPr lang="en-US" kern="0" spc="-33">
                <a:solidFill>
                  <a:prstClr val="black"/>
                </a:solidFill>
              </a:rPr>
              <a:pPr marL="50799" defTabSz="1219170">
                <a:lnSpc>
                  <a:spcPct val="68872"/>
                </a:lnSpc>
              </a:pPr>
              <a:t>8</a:t>
            </a:fld>
            <a:endParaRPr lang="en-US" kern="0" spc="-33">
              <a:solidFill>
                <a:prstClr val="black"/>
              </a:solidFill>
            </a:endParaRPr>
          </a:p>
        </p:txBody>
      </p:sp>
      <p:graphicFrame>
        <p:nvGraphicFramePr>
          <p:cNvPr id="9" name="object 3">
            <a:extLst>
              <a:ext uri="{FF2B5EF4-FFF2-40B4-BE49-F238E27FC236}">
                <a16:creationId xmlns:a16="http://schemas.microsoft.com/office/drawing/2014/main" id="{3D16E29D-61E4-C4CC-E7BC-90F57231441D}"/>
              </a:ext>
            </a:extLst>
          </p:cNvPr>
          <p:cNvGraphicFramePr>
            <a:graphicFrameLocks noGrp="1"/>
          </p:cNvGraphicFramePr>
          <p:nvPr>
            <p:extLst>
              <p:ext uri="{D42A27DB-BD31-4B8C-83A1-F6EECF244321}">
                <p14:modId xmlns:p14="http://schemas.microsoft.com/office/powerpoint/2010/main" val="410343695"/>
              </p:ext>
            </p:extLst>
          </p:nvPr>
        </p:nvGraphicFramePr>
        <p:xfrm>
          <a:off x="961577" y="2252451"/>
          <a:ext cx="10566400" cy="3776981"/>
        </p:xfrm>
        <a:graphic>
          <a:graphicData uri="http://schemas.openxmlformats.org/drawingml/2006/table">
            <a:tbl>
              <a:tblPr firstRow="1" bandRow="1">
                <a:tableStyleId>{2D5ABB26-0587-4C30-8999-92F81FD0307C}</a:tableStyleId>
              </a:tblPr>
              <a:tblGrid>
                <a:gridCol w="5595620">
                  <a:extLst>
                    <a:ext uri="{9D8B030D-6E8A-4147-A177-3AD203B41FA5}">
                      <a16:colId xmlns:a16="http://schemas.microsoft.com/office/drawing/2014/main" val="20000"/>
                    </a:ext>
                  </a:extLst>
                </a:gridCol>
                <a:gridCol w="4970780">
                  <a:extLst>
                    <a:ext uri="{9D8B030D-6E8A-4147-A177-3AD203B41FA5}">
                      <a16:colId xmlns:a16="http://schemas.microsoft.com/office/drawing/2014/main" val="20001"/>
                    </a:ext>
                  </a:extLst>
                </a:gridCol>
              </a:tblGrid>
              <a:tr h="498687">
                <a:tc>
                  <a:txBody>
                    <a:bodyPr/>
                    <a:lstStyle/>
                    <a:p>
                      <a:pPr marL="91440">
                        <a:lnSpc>
                          <a:spcPct val="100000"/>
                        </a:lnSpc>
                        <a:spcBef>
                          <a:spcPts val="320"/>
                        </a:spcBef>
                      </a:pPr>
                      <a:r>
                        <a:rPr sz="1900" b="1">
                          <a:latin typeface="Arial"/>
                          <a:cs typeface="Arial"/>
                        </a:rPr>
                        <a:t>Statutory</a:t>
                      </a:r>
                      <a:r>
                        <a:rPr sz="1900" b="1" spc="-60">
                          <a:latin typeface="Arial"/>
                          <a:cs typeface="Arial"/>
                        </a:rPr>
                        <a:t> </a:t>
                      </a:r>
                      <a:r>
                        <a:rPr sz="1900" b="1">
                          <a:latin typeface="Arial"/>
                          <a:cs typeface="Arial"/>
                        </a:rPr>
                        <a:t>purchasing</a:t>
                      </a:r>
                      <a:r>
                        <a:rPr sz="1900" b="1" spc="-60">
                          <a:latin typeface="Arial"/>
                          <a:cs typeface="Arial"/>
                        </a:rPr>
                        <a:t> </a:t>
                      </a:r>
                      <a:r>
                        <a:rPr sz="1900" b="1">
                          <a:latin typeface="Arial"/>
                          <a:cs typeface="Arial"/>
                        </a:rPr>
                        <a:t>preference</a:t>
                      </a:r>
                      <a:r>
                        <a:rPr sz="1900" b="1" spc="-60">
                          <a:latin typeface="Arial"/>
                          <a:cs typeface="Arial"/>
                        </a:rPr>
                        <a:t> </a:t>
                      </a:r>
                      <a:r>
                        <a:rPr sz="1900" b="1" spc="-10">
                          <a:latin typeface="Arial"/>
                          <a:cs typeface="Arial"/>
                        </a:rPr>
                        <a:t>programs</a:t>
                      </a:r>
                      <a:endParaRPr sz="19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E0ECF7"/>
                    </a:solidFill>
                  </a:tcPr>
                </a:tc>
                <a:tc>
                  <a:txBody>
                    <a:bodyPr/>
                    <a:lstStyle/>
                    <a:p>
                      <a:pPr marL="91440">
                        <a:lnSpc>
                          <a:spcPct val="100000"/>
                        </a:lnSpc>
                        <a:spcBef>
                          <a:spcPts val="320"/>
                        </a:spcBef>
                      </a:pPr>
                      <a:r>
                        <a:rPr sz="1900" b="1">
                          <a:latin typeface="Arial"/>
                          <a:cs typeface="Arial"/>
                        </a:rPr>
                        <a:t>EPA</a:t>
                      </a:r>
                      <a:r>
                        <a:rPr sz="1900" b="1" spc="-25">
                          <a:latin typeface="Arial"/>
                          <a:cs typeface="Arial"/>
                        </a:rPr>
                        <a:t> </a:t>
                      </a:r>
                      <a:r>
                        <a:rPr sz="1900" b="1">
                          <a:latin typeface="Arial"/>
                          <a:cs typeface="Arial"/>
                        </a:rPr>
                        <a:t>purchasing</a:t>
                      </a:r>
                      <a:r>
                        <a:rPr sz="1900" b="1" spc="-60">
                          <a:latin typeface="Arial"/>
                          <a:cs typeface="Arial"/>
                        </a:rPr>
                        <a:t> </a:t>
                      </a:r>
                      <a:r>
                        <a:rPr sz="1900" b="1">
                          <a:latin typeface="Arial"/>
                          <a:cs typeface="Arial"/>
                        </a:rPr>
                        <a:t>preference</a:t>
                      </a:r>
                      <a:r>
                        <a:rPr sz="1900" b="1" spc="-60">
                          <a:latin typeface="Arial"/>
                          <a:cs typeface="Arial"/>
                        </a:rPr>
                        <a:t> </a:t>
                      </a:r>
                      <a:r>
                        <a:rPr sz="1900" b="1" spc="-10">
                          <a:latin typeface="Arial"/>
                          <a:cs typeface="Arial"/>
                        </a:rPr>
                        <a:t>programs</a:t>
                      </a:r>
                      <a:endParaRPr sz="19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solidFill>
                      <a:srgbClr val="E0ECF7"/>
                    </a:solidFill>
                  </a:tcPr>
                </a:tc>
                <a:extLst>
                  <a:ext uri="{0D108BD9-81ED-4DB2-BD59-A6C34878D82A}">
                    <a16:rowId xmlns:a16="http://schemas.microsoft.com/office/drawing/2014/main" val="10000"/>
                  </a:ext>
                </a:extLst>
              </a:tr>
              <a:tr h="853440">
                <a:tc>
                  <a:txBody>
                    <a:bodyPr/>
                    <a:lstStyle/>
                    <a:p>
                      <a:pPr marL="91440" marR="128905">
                        <a:lnSpc>
                          <a:spcPct val="100000"/>
                        </a:lnSpc>
                        <a:spcBef>
                          <a:spcPts val="325"/>
                        </a:spcBef>
                      </a:pPr>
                      <a:r>
                        <a:rPr lang="en-US" sz="1600" i="1">
                          <a:latin typeface="Arial"/>
                          <a:cs typeface="Arial"/>
                        </a:rPr>
                        <a:t>FAR 23.107-1</a:t>
                      </a:r>
                      <a:r>
                        <a:rPr lang="en-US" sz="1600">
                          <a:latin typeface="Arial"/>
                          <a:cs typeface="Arial"/>
                        </a:rPr>
                        <a:t> </a:t>
                      </a:r>
                      <a:r>
                        <a:rPr sz="1600">
                          <a:latin typeface="Arial"/>
                          <a:cs typeface="Arial"/>
                        </a:rPr>
                        <a:t>Products</a:t>
                      </a:r>
                      <a:r>
                        <a:rPr sz="1600" spc="-35">
                          <a:latin typeface="Arial"/>
                          <a:cs typeface="Arial"/>
                        </a:rPr>
                        <a:t> </a:t>
                      </a:r>
                      <a:r>
                        <a:rPr sz="1600">
                          <a:latin typeface="Arial"/>
                          <a:cs typeface="Arial"/>
                        </a:rPr>
                        <a:t>containing</a:t>
                      </a:r>
                      <a:r>
                        <a:rPr sz="1600" spc="-55">
                          <a:latin typeface="Arial"/>
                          <a:cs typeface="Arial"/>
                        </a:rPr>
                        <a:t> </a:t>
                      </a:r>
                      <a:r>
                        <a:rPr sz="1600">
                          <a:latin typeface="Arial"/>
                          <a:cs typeface="Arial"/>
                        </a:rPr>
                        <a:t>recovered</a:t>
                      </a:r>
                      <a:r>
                        <a:rPr sz="1600" spc="-45">
                          <a:latin typeface="Arial"/>
                          <a:cs typeface="Arial"/>
                        </a:rPr>
                        <a:t> </a:t>
                      </a:r>
                      <a:r>
                        <a:rPr sz="1600">
                          <a:latin typeface="Arial"/>
                          <a:cs typeface="Arial"/>
                        </a:rPr>
                        <a:t>material</a:t>
                      </a:r>
                      <a:r>
                        <a:rPr sz="1600" spc="-45">
                          <a:latin typeface="Arial"/>
                          <a:cs typeface="Arial"/>
                        </a:rPr>
                        <a:t> </a:t>
                      </a:r>
                      <a:r>
                        <a:rPr sz="1600">
                          <a:latin typeface="Arial"/>
                          <a:cs typeface="Arial"/>
                        </a:rPr>
                        <a:t>designated</a:t>
                      </a:r>
                      <a:r>
                        <a:rPr sz="1600" spc="-30">
                          <a:latin typeface="Arial"/>
                          <a:cs typeface="Arial"/>
                        </a:rPr>
                        <a:t> </a:t>
                      </a:r>
                      <a:r>
                        <a:rPr sz="1600">
                          <a:latin typeface="Arial"/>
                          <a:cs typeface="Arial"/>
                        </a:rPr>
                        <a:t>by</a:t>
                      </a:r>
                      <a:r>
                        <a:rPr sz="1600" spc="-50">
                          <a:latin typeface="Arial"/>
                          <a:cs typeface="Arial"/>
                        </a:rPr>
                        <a:t> </a:t>
                      </a:r>
                      <a:r>
                        <a:rPr sz="1600" spc="-25">
                          <a:latin typeface="Arial"/>
                          <a:cs typeface="Arial"/>
                        </a:rPr>
                        <a:t>EPA </a:t>
                      </a:r>
                      <a:r>
                        <a:rPr sz="1600">
                          <a:latin typeface="Arial"/>
                          <a:cs typeface="Arial"/>
                        </a:rPr>
                        <a:t>under</a:t>
                      </a:r>
                      <a:r>
                        <a:rPr sz="1600" spc="-50">
                          <a:latin typeface="Arial"/>
                          <a:cs typeface="Arial"/>
                        </a:rPr>
                        <a:t> </a:t>
                      </a:r>
                      <a:r>
                        <a:rPr sz="1600">
                          <a:latin typeface="Arial"/>
                          <a:cs typeface="Arial"/>
                        </a:rPr>
                        <a:t>the</a:t>
                      </a:r>
                      <a:r>
                        <a:rPr sz="1600" spc="-40">
                          <a:latin typeface="Arial"/>
                          <a:cs typeface="Arial"/>
                        </a:rPr>
                        <a:t> </a:t>
                      </a:r>
                      <a:r>
                        <a:rPr sz="1600">
                          <a:latin typeface="Arial"/>
                          <a:cs typeface="Arial"/>
                          <a:hlinkClick r:id="rId3"/>
                        </a:rPr>
                        <a:t>Comprehensive</a:t>
                      </a:r>
                      <a:r>
                        <a:rPr sz="1600" spc="-55">
                          <a:latin typeface="Arial"/>
                          <a:cs typeface="Arial"/>
                          <a:hlinkClick r:id="rId3"/>
                        </a:rPr>
                        <a:t> </a:t>
                      </a:r>
                      <a:r>
                        <a:rPr sz="1600">
                          <a:latin typeface="Arial"/>
                          <a:cs typeface="Arial"/>
                          <a:hlinkClick r:id="rId3"/>
                        </a:rPr>
                        <a:t>Procurement</a:t>
                      </a:r>
                      <a:r>
                        <a:rPr sz="1600" spc="-45">
                          <a:latin typeface="Arial"/>
                          <a:cs typeface="Arial"/>
                          <a:hlinkClick r:id="rId3"/>
                        </a:rPr>
                        <a:t> </a:t>
                      </a:r>
                      <a:r>
                        <a:rPr sz="1600">
                          <a:latin typeface="Arial"/>
                          <a:cs typeface="Arial"/>
                          <a:hlinkClick r:id="rId3"/>
                        </a:rPr>
                        <a:t>Guidelines</a:t>
                      </a:r>
                      <a:r>
                        <a:rPr sz="1600" spc="-45">
                          <a:latin typeface="Arial"/>
                          <a:cs typeface="Arial"/>
                          <a:hlinkClick r:id="rId3"/>
                        </a:rPr>
                        <a:t> </a:t>
                      </a:r>
                      <a:r>
                        <a:rPr sz="1600" spc="-10">
                          <a:latin typeface="Arial"/>
                          <a:cs typeface="Arial"/>
                          <a:hlinkClick r:id="rId3"/>
                        </a:rPr>
                        <a:t>(CPG) </a:t>
                      </a:r>
                      <a:r>
                        <a:rPr lang="en-US" sz="1600" spc="-10">
                          <a:latin typeface="Arial"/>
                          <a:cs typeface="Arial"/>
                        </a:rPr>
                        <a:t>p</a:t>
                      </a:r>
                      <a:r>
                        <a:rPr sz="1600" spc="-10">
                          <a:latin typeface="Arial"/>
                          <a:cs typeface="Arial"/>
                        </a:rPr>
                        <a:t>rogram</a:t>
                      </a:r>
                      <a:endParaRPr sz="1600">
                        <a:latin typeface="Arial"/>
                        <a:cs typeface="Arial"/>
                      </a:endParaRPr>
                    </a:p>
                  </a:txBody>
                  <a:tcPr marL="0" marR="0" marT="550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1440" marR="142875">
                        <a:lnSpc>
                          <a:spcPct val="100000"/>
                        </a:lnSpc>
                        <a:spcBef>
                          <a:spcPts val="325"/>
                        </a:spcBef>
                      </a:pPr>
                      <a:r>
                        <a:rPr lang="en-US" sz="1600" i="1">
                          <a:latin typeface="Arial"/>
                          <a:cs typeface="Arial"/>
                        </a:rPr>
                        <a:t>FAR 23.108-1</a:t>
                      </a:r>
                      <a:r>
                        <a:rPr lang="en-US" sz="1600">
                          <a:latin typeface="Arial"/>
                          <a:cs typeface="Arial"/>
                        </a:rPr>
                        <a:t> </a:t>
                      </a:r>
                      <a:r>
                        <a:rPr sz="1600">
                          <a:latin typeface="Arial"/>
                          <a:cs typeface="Arial"/>
                          <a:hlinkClick r:id="rId4"/>
                        </a:rPr>
                        <a:t>WaterSense®</a:t>
                      </a:r>
                      <a:r>
                        <a:rPr sz="1600" spc="-50">
                          <a:latin typeface="Arial"/>
                          <a:cs typeface="Arial"/>
                        </a:rPr>
                        <a:t> </a:t>
                      </a:r>
                      <a:r>
                        <a:rPr sz="1600">
                          <a:latin typeface="Arial"/>
                          <a:cs typeface="Arial"/>
                        </a:rPr>
                        <a:t>labeled</a:t>
                      </a:r>
                      <a:r>
                        <a:rPr sz="1600" spc="-50">
                          <a:latin typeface="Arial"/>
                          <a:cs typeface="Arial"/>
                        </a:rPr>
                        <a:t> </a:t>
                      </a:r>
                      <a:r>
                        <a:rPr sz="1600">
                          <a:latin typeface="Arial"/>
                          <a:cs typeface="Arial"/>
                        </a:rPr>
                        <a:t>(water</a:t>
                      </a:r>
                      <a:r>
                        <a:rPr sz="1600" spc="-40">
                          <a:latin typeface="Arial"/>
                          <a:cs typeface="Arial"/>
                        </a:rPr>
                        <a:t> </a:t>
                      </a:r>
                      <a:r>
                        <a:rPr sz="1600">
                          <a:latin typeface="Arial"/>
                          <a:cs typeface="Arial"/>
                        </a:rPr>
                        <a:t>efficient)</a:t>
                      </a:r>
                      <a:r>
                        <a:rPr sz="1600" spc="-35">
                          <a:latin typeface="Arial"/>
                          <a:cs typeface="Arial"/>
                        </a:rPr>
                        <a:t> </a:t>
                      </a:r>
                      <a:r>
                        <a:rPr sz="1600">
                          <a:latin typeface="Arial"/>
                          <a:cs typeface="Arial"/>
                        </a:rPr>
                        <a:t>products</a:t>
                      </a:r>
                      <a:r>
                        <a:rPr sz="1600" spc="-35">
                          <a:latin typeface="Arial"/>
                          <a:cs typeface="Arial"/>
                        </a:rPr>
                        <a:t> </a:t>
                      </a:r>
                      <a:r>
                        <a:rPr sz="1600" spc="-25">
                          <a:latin typeface="Arial"/>
                          <a:cs typeface="Arial"/>
                        </a:rPr>
                        <a:t>and </a:t>
                      </a:r>
                      <a:r>
                        <a:rPr sz="1600" spc="-10">
                          <a:latin typeface="Arial"/>
                          <a:cs typeface="Arial"/>
                        </a:rPr>
                        <a:t>services</a:t>
                      </a:r>
                      <a:endParaRPr sz="1600">
                        <a:latin typeface="Arial"/>
                        <a:cs typeface="Arial"/>
                      </a:endParaRPr>
                    </a:p>
                  </a:txBody>
                  <a:tcPr marL="0" marR="0" marT="55033"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785707">
                <a:tc>
                  <a:txBody>
                    <a:bodyPr/>
                    <a:lstStyle/>
                    <a:p>
                      <a:pPr marL="91440" marR="127635" lvl="0" indent="0" defTabSz="914400" eaLnBrk="1" fontAlgn="auto" latinLnBrk="0" hangingPunct="1">
                        <a:lnSpc>
                          <a:spcPct val="100000"/>
                        </a:lnSpc>
                        <a:spcBef>
                          <a:spcPts val="320"/>
                        </a:spcBef>
                        <a:spcAft>
                          <a:spcPts val="0"/>
                        </a:spcAft>
                        <a:buClrTx/>
                        <a:buSzTx/>
                        <a:buFontTx/>
                        <a:buNone/>
                        <a:tabLst/>
                        <a:defRPr/>
                      </a:pPr>
                      <a:r>
                        <a:rPr lang="en-US" sz="1600" i="1">
                          <a:latin typeface="Arial"/>
                          <a:cs typeface="Arial"/>
                        </a:rPr>
                        <a:t>FAR 23.107-2</a:t>
                      </a:r>
                      <a:r>
                        <a:rPr lang="en-US" sz="1600">
                          <a:latin typeface="Arial"/>
                          <a:cs typeface="Arial"/>
                        </a:rPr>
                        <a:t> Biobased</a:t>
                      </a:r>
                      <a:r>
                        <a:rPr lang="en-US" sz="1600" spc="-50">
                          <a:latin typeface="Arial"/>
                          <a:cs typeface="Arial"/>
                        </a:rPr>
                        <a:t> </a:t>
                      </a:r>
                      <a:r>
                        <a:rPr lang="en-US" sz="1600">
                          <a:latin typeface="Arial"/>
                          <a:cs typeface="Arial"/>
                        </a:rPr>
                        <a:t>products</a:t>
                      </a:r>
                      <a:r>
                        <a:rPr lang="en-US" sz="1600" spc="-40">
                          <a:latin typeface="Arial"/>
                          <a:cs typeface="Arial"/>
                        </a:rPr>
                        <a:t> </a:t>
                      </a:r>
                      <a:r>
                        <a:rPr lang="en-US" sz="1600">
                          <a:latin typeface="Arial"/>
                          <a:cs typeface="Arial"/>
                        </a:rPr>
                        <a:t>meeting</a:t>
                      </a:r>
                      <a:r>
                        <a:rPr lang="en-US" sz="1600" spc="-40">
                          <a:latin typeface="Arial"/>
                          <a:cs typeface="Arial"/>
                        </a:rPr>
                        <a:t> </a:t>
                      </a:r>
                      <a:r>
                        <a:rPr lang="en-US" sz="1600">
                          <a:latin typeface="Arial"/>
                          <a:cs typeface="Arial"/>
                        </a:rPr>
                        <a:t>content</a:t>
                      </a:r>
                      <a:r>
                        <a:rPr lang="en-US" sz="1600" spc="-40">
                          <a:latin typeface="Arial"/>
                          <a:cs typeface="Arial"/>
                        </a:rPr>
                        <a:t> </a:t>
                      </a:r>
                      <a:r>
                        <a:rPr lang="en-US" sz="1600">
                          <a:latin typeface="Arial"/>
                          <a:cs typeface="Arial"/>
                        </a:rPr>
                        <a:t>requirements</a:t>
                      </a:r>
                      <a:r>
                        <a:rPr lang="en-US" sz="1600" spc="-50">
                          <a:latin typeface="Arial"/>
                          <a:cs typeface="Arial"/>
                        </a:rPr>
                        <a:t> </a:t>
                      </a:r>
                      <a:r>
                        <a:rPr lang="en-US" sz="1600">
                          <a:latin typeface="Arial"/>
                          <a:cs typeface="Arial"/>
                        </a:rPr>
                        <a:t>under</a:t>
                      </a:r>
                      <a:r>
                        <a:rPr lang="en-US" sz="1600" spc="-35">
                          <a:latin typeface="Arial"/>
                          <a:cs typeface="Arial"/>
                        </a:rPr>
                        <a:t> </a:t>
                      </a:r>
                      <a:r>
                        <a:rPr lang="en-US" sz="1600" spc="-25">
                          <a:latin typeface="Arial"/>
                          <a:cs typeface="Arial"/>
                        </a:rPr>
                        <a:t>the </a:t>
                      </a:r>
                      <a:r>
                        <a:rPr lang="en-US" sz="1600">
                          <a:latin typeface="Arial"/>
                          <a:cs typeface="Arial"/>
                        </a:rPr>
                        <a:t>USDA</a:t>
                      </a:r>
                      <a:r>
                        <a:rPr lang="en-US" sz="1600" spc="-35">
                          <a:latin typeface="Arial"/>
                          <a:cs typeface="Arial"/>
                        </a:rPr>
                        <a:t> </a:t>
                      </a:r>
                      <a:r>
                        <a:rPr lang="en-US" sz="1600">
                          <a:latin typeface="Arial"/>
                          <a:cs typeface="Arial"/>
                          <a:hlinkClick r:id="rId5"/>
                        </a:rPr>
                        <a:t>BioPreferred®</a:t>
                      </a:r>
                      <a:r>
                        <a:rPr lang="en-US" sz="1600" spc="-45">
                          <a:latin typeface="Arial"/>
                          <a:cs typeface="Arial"/>
                          <a:hlinkClick r:id="rId5"/>
                        </a:rPr>
                        <a:t> </a:t>
                      </a:r>
                      <a:r>
                        <a:rPr lang="en-US" sz="1600" spc="-10">
                          <a:latin typeface="Arial"/>
                          <a:cs typeface="Arial"/>
                        </a:rPr>
                        <a:t>program</a:t>
                      </a:r>
                      <a:endParaRPr lang="en-US" sz="16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91440" marR="568960">
                        <a:lnSpc>
                          <a:spcPct val="100000"/>
                        </a:lnSpc>
                        <a:spcBef>
                          <a:spcPts val="320"/>
                        </a:spcBef>
                      </a:pPr>
                      <a:r>
                        <a:rPr lang="en-US" sz="1600">
                          <a:latin typeface="Arial"/>
                          <a:cs typeface="Arial"/>
                        </a:rPr>
                        <a:t>FAR 23-108-2 </a:t>
                      </a:r>
                      <a:r>
                        <a:rPr sz="1600">
                          <a:latin typeface="Arial"/>
                          <a:cs typeface="Arial"/>
                          <a:hlinkClick r:id="rId6"/>
                        </a:rPr>
                        <a:t>Safer</a:t>
                      </a:r>
                      <a:r>
                        <a:rPr sz="1600" spc="-25">
                          <a:latin typeface="Arial"/>
                          <a:cs typeface="Arial"/>
                          <a:hlinkClick r:id="rId6"/>
                        </a:rPr>
                        <a:t> </a:t>
                      </a:r>
                      <a:r>
                        <a:rPr sz="1600" spc="-10">
                          <a:latin typeface="Arial"/>
                          <a:cs typeface="Arial"/>
                          <a:hlinkClick r:id="rId6"/>
                        </a:rPr>
                        <a:t>Choice</a:t>
                      </a:r>
                      <a:r>
                        <a:rPr lang="en-US" sz="1600" spc="-10">
                          <a:latin typeface="Arial"/>
                          <a:cs typeface="Arial"/>
                        </a:rPr>
                        <a:t> </a:t>
                      </a:r>
                      <a:r>
                        <a:rPr sz="1600">
                          <a:latin typeface="Arial"/>
                          <a:cs typeface="Arial"/>
                        </a:rPr>
                        <a:t>certified</a:t>
                      </a:r>
                      <a:r>
                        <a:rPr sz="1600" spc="-35">
                          <a:latin typeface="Arial"/>
                          <a:cs typeface="Arial"/>
                        </a:rPr>
                        <a:t> </a:t>
                      </a:r>
                      <a:r>
                        <a:rPr sz="1600">
                          <a:latin typeface="Arial"/>
                          <a:cs typeface="Arial"/>
                        </a:rPr>
                        <a:t>products</a:t>
                      </a:r>
                      <a:r>
                        <a:rPr sz="1600" spc="-25">
                          <a:latin typeface="Arial"/>
                          <a:cs typeface="Arial"/>
                        </a:rPr>
                        <a:t> </a:t>
                      </a:r>
                      <a:r>
                        <a:rPr sz="1600">
                          <a:latin typeface="Arial"/>
                          <a:cs typeface="Arial"/>
                        </a:rPr>
                        <a:t>(products</a:t>
                      </a:r>
                      <a:r>
                        <a:rPr sz="1600" spc="-35">
                          <a:latin typeface="Arial"/>
                          <a:cs typeface="Arial"/>
                        </a:rPr>
                        <a:t> </a:t>
                      </a:r>
                      <a:r>
                        <a:rPr sz="1600" spc="-20">
                          <a:latin typeface="Arial"/>
                          <a:cs typeface="Arial"/>
                        </a:rPr>
                        <a:t>that </a:t>
                      </a:r>
                      <a:r>
                        <a:rPr sz="1600">
                          <a:latin typeface="Arial"/>
                          <a:cs typeface="Arial"/>
                        </a:rPr>
                        <a:t>contain</a:t>
                      </a:r>
                      <a:r>
                        <a:rPr sz="1600" spc="-35">
                          <a:latin typeface="Arial"/>
                          <a:cs typeface="Arial"/>
                        </a:rPr>
                        <a:t> </a:t>
                      </a:r>
                      <a:r>
                        <a:rPr sz="1600">
                          <a:latin typeface="Arial"/>
                          <a:cs typeface="Arial"/>
                        </a:rPr>
                        <a:t>safer</a:t>
                      </a:r>
                      <a:r>
                        <a:rPr sz="1600" spc="-20">
                          <a:latin typeface="Arial"/>
                          <a:cs typeface="Arial"/>
                        </a:rPr>
                        <a:t> </a:t>
                      </a:r>
                      <a:r>
                        <a:rPr sz="1600">
                          <a:latin typeface="Arial"/>
                          <a:cs typeface="Arial"/>
                        </a:rPr>
                        <a:t>chemical</a:t>
                      </a:r>
                      <a:r>
                        <a:rPr sz="1600" spc="-30">
                          <a:latin typeface="Arial"/>
                          <a:cs typeface="Arial"/>
                        </a:rPr>
                        <a:t> </a:t>
                      </a:r>
                      <a:r>
                        <a:rPr sz="1600" spc="-10">
                          <a:latin typeface="Arial"/>
                          <a:cs typeface="Arial"/>
                        </a:rPr>
                        <a:t>ingredients)</a:t>
                      </a:r>
                      <a:endParaRPr sz="16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785707">
                <a:tc>
                  <a:txBody>
                    <a:bodyPr/>
                    <a:lstStyle/>
                    <a:p>
                      <a:pPr marL="91440" marR="101600">
                        <a:lnSpc>
                          <a:spcPct val="100000"/>
                        </a:lnSpc>
                        <a:spcBef>
                          <a:spcPts val="320"/>
                        </a:spcBef>
                      </a:pPr>
                      <a:r>
                        <a:rPr lang="en-US" sz="1600" i="1">
                          <a:latin typeface="Arial"/>
                          <a:cs typeface="Arial"/>
                        </a:rPr>
                        <a:t>FAR 23.107-3</a:t>
                      </a:r>
                      <a:r>
                        <a:rPr lang="en-US" sz="1600">
                          <a:latin typeface="Arial"/>
                          <a:cs typeface="Arial"/>
                        </a:rPr>
                        <a:t> </a:t>
                      </a:r>
                      <a:r>
                        <a:rPr lang="en-US" sz="1600">
                          <a:latin typeface="Arial"/>
                          <a:cs typeface="Arial"/>
                          <a:hlinkClick r:id="rId7"/>
                        </a:rPr>
                        <a:t>ENERGY</a:t>
                      </a:r>
                      <a:r>
                        <a:rPr lang="en-US" sz="1600" spc="-25">
                          <a:latin typeface="Arial"/>
                          <a:cs typeface="Arial"/>
                          <a:hlinkClick r:id="rId7"/>
                        </a:rPr>
                        <a:t> </a:t>
                      </a:r>
                      <a:r>
                        <a:rPr lang="en-US" sz="1600">
                          <a:latin typeface="Arial"/>
                          <a:cs typeface="Arial"/>
                          <a:hlinkClick r:id="rId7"/>
                        </a:rPr>
                        <a:t>STAR</a:t>
                      </a:r>
                      <a:r>
                        <a:rPr lang="en-US" sz="1600">
                          <a:latin typeface="Arial"/>
                          <a:cs typeface="Arial"/>
                        </a:rPr>
                        <a:t>®</a:t>
                      </a:r>
                      <a:r>
                        <a:rPr lang="en-US" sz="1600" spc="-10">
                          <a:latin typeface="Arial"/>
                          <a:cs typeface="Arial"/>
                        </a:rPr>
                        <a:t> </a:t>
                      </a:r>
                      <a:r>
                        <a:rPr lang="en-US" sz="1600">
                          <a:latin typeface="Arial"/>
                          <a:cs typeface="Arial"/>
                        </a:rPr>
                        <a:t>certified</a:t>
                      </a:r>
                      <a:r>
                        <a:rPr lang="en-US" sz="1600" spc="-40">
                          <a:latin typeface="Arial"/>
                          <a:cs typeface="Arial"/>
                        </a:rPr>
                        <a:t> </a:t>
                      </a:r>
                      <a:r>
                        <a:rPr lang="en-US" sz="1600">
                          <a:latin typeface="Arial"/>
                          <a:cs typeface="Arial"/>
                        </a:rPr>
                        <a:t>or</a:t>
                      </a:r>
                      <a:r>
                        <a:rPr lang="en-US" sz="1600" spc="-30">
                          <a:latin typeface="Arial"/>
                          <a:cs typeface="Arial"/>
                        </a:rPr>
                        <a:t> </a:t>
                      </a:r>
                      <a:r>
                        <a:rPr lang="en-US" sz="1600">
                          <a:latin typeface="Arial"/>
                          <a:cs typeface="Arial"/>
                          <a:hlinkClick r:id="rId8"/>
                        </a:rPr>
                        <a:t>Federal</a:t>
                      </a:r>
                      <a:r>
                        <a:rPr lang="en-US" sz="1600" spc="-40">
                          <a:latin typeface="Arial"/>
                          <a:cs typeface="Arial"/>
                          <a:hlinkClick r:id="rId8"/>
                        </a:rPr>
                        <a:t> </a:t>
                      </a:r>
                      <a:r>
                        <a:rPr lang="en-US" sz="1600">
                          <a:latin typeface="Arial"/>
                          <a:cs typeface="Arial"/>
                          <a:hlinkClick r:id="rId8"/>
                        </a:rPr>
                        <a:t>Energy</a:t>
                      </a:r>
                      <a:r>
                        <a:rPr lang="en-US" sz="1600" spc="-30">
                          <a:latin typeface="Arial"/>
                          <a:cs typeface="Arial"/>
                          <a:hlinkClick r:id="rId8"/>
                        </a:rPr>
                        <a:t> </a:t>
                      </a:r>
                      <a:r>
                        <a:rPr lang="en-US" sz="1600" spc="-10">
                          <a:latin typeface="Arial"/>
                          <a:cs typeface="Arial"/>
                          <a:hlinkClick r:id="rId8"/>
                        </a:rPr>
                        <a:t>Management </a:t>
                      </a:r>
                      <a:r>
                        <a:rPr lang="en-US" sz="1600">
                          <a:latin typeface="Arial"/>
                          <a:cs typeface="Arial"/>
                          <a:hlinkClick r:id="rId8"/>
                        </a:rPr>
                        <a:t>Program</a:t>
                      </a:r>
                      <a:r>
                        <a:rPr lang="en-US" sz="1600" spc="-30">
                          <a:latin typeface="Arial"/>
                          <a:cs typeface="Arial"/>
                          <a:hlinkClick r:id="rId8"/>
                        </a:rPr>
                        <a:t> </a:t>
                      </a:r>
                      <a:r>
                        <a:rPr lang="en-US" sz="1600" spc="-10">
                          <a:latin typeface="Arial"/>
                          <a:cs typeface="Arial"/>
                        </a:rPr>
                        <a:t>(FEMP)-</a:t>
                      </a:r>
                      <a:r>
                        <a:rPr lang="en-US" sz="1600">
                          <a:latin typeface="Arial"/>
                          <a:cs typeface="Arial"/>
                        </a:rPr>
                        <a:t>designated</a:t>
                      </a:r>
                      <a:r>
                        <a:rPr lang="en-US" sz="1600" spc="-45">
                          <a:latin typeface="Arial"/>
                          <a:cs typeface="Arial"/>
                        </a:rPr>
                        <a:t> </a:t>
                      </a:r>
                      <a:r>
                        <a:rPr lang="en-US" sz="1600">
                          <a:latin typeface="Arial"/>
                          <a:cs typeface="Arial"/>
                        </a:rPr>
                        <a:t>energy</a:t>
                      </a:r>
                      <a:r>
                        <a:rPr lang="en-US" sz="1600" spc="-25">
                          <a:latin typeface="Arial"/>
                          <a:cs typeface="Arial"/>
                        </a:rPr>
                        <a:t> </a:t>
                      </a:r>
                      <a:r>
                        <a:rPr lang="en-US" sz="1600">
                          <a:latin typeface="Arial"/>
                          <a:cs typeface="Arial"/>
                        </a:rPr>
                        <a:t>efficient</a:t>
                      </a:r>
                      <a:r>
                        <a:rPr lang="en-US" sz="1600" spc="-25">
                          <a:latin typeface="Arial"/>
                          <a:cs typeface="Arial"/>
                        </a:rPr>
                        <a:t> </a:t>
                      </a:r>
                      <a:r>
                        <a:rPr lang="en-US" sz="1600" spc="-10">
                          <a:latin typeface="Arial"/>
                          <a:cs typeface="Arial"/>
                        </a:rPr>
                        <a:t>products</a:t>
                      </a:r>
                      <a:endParaRPr sz="16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rowSpan="2">
                  <a:txBody>
                    <a:bodyPr/>
                    <a:lstStyle/>
                    <a:p>
                      <a:pPr marL="91440" marR="95885">
                        <a:lnSpc>
                          <a:spcPct val="100000"/>
                        </a:lnSpc>
                        <a:spcBef>
                          <a:spcPts val="320"/>
                        </a:spcBef>
                      </a:pPr>
                      <a:r>
                        <a:rPr lang="en-US" sz="1600">
                          <a:latin typeface="Arial"/>
                          <a:cs typeface="Arial"/>
                        </a:rPr>
                        <a:t>FAR 23.108-3 </a:t>
                      </a:r>
                      <a:r>
                        <a:rPr sz="1600">
                          <a:latin typeface="Arial"/>
                          <a:cs typeface="Arial"/>
                        </a:rPr>
                        <a:t>Products</a:t>
                      </a:r>
                      <a:r>
                        <a:rPr sz="1600" spc="-25">
                          <a:latin typeface="Arial"/>
                          <a:cs typeface="Arial"/>
                        </a:rPr>
                        <a:t> </a:t>
                      </a:r>
                      <a:r>
                        <a:rPr sz="1600">
                          <a:latin typeface="Arial"/>
                          <a:cs typeface="Arial"/>
                        </a:rPr>
                        <a:t>and</a:t>
                      </a:r>
                      <a:r>
                        <a:rPr sz="1600" spc="-35">
                          <a:latin typeface="Arial"/>
                          <a:cs typeface="Arial"/>
                        </a:rPr>
                        <a:t> </a:t>
                      </a:r>
                      <a:r>
                        <a:rPr sz="1600">
                          <a:latin typeface="Arial"/>
                          <a:cs typeface="Arial"/>
                        </a:rPr>
                        <a:t>services</a:t>
                      </a:r>
                      <a:r>
                        <a:rPr sz="1600" spc="-20">
                          <a:latin typeface="Arial"/>
                          <a:cs typeface="Arial"/>
                        </a:rPr>
                        <a:t> </a:t>
                      </a:r>
                      <a:r>
                        <a:rPr sz="1600">
                          <a:latin typeface="Arial"/>
                          <a:cs typeface="Arial"/>
                        </a:rPr>
                        <a:t>that</a:t>
                      </a:r>
                      <a:r>
                        <a:rPr sz="1600" spc="-25">
                          <a:latin typeface="Arial"/>
                          <a:cs typeface="Arial"/>
                        </a:rPr>
                        <a:t> </a:t>
                      </a:r>
                      <a:r>
                        <a:rPr sz="1600">
                          <a:latin typeface="Arial"/>
                          <a:cs typeface="Arial"/>
                        </a:rPr>
                        <a:t>meet</a:t>
                      </a:r>
                      <a:r>
                        <a:rPr sz="1600" spc="-20">
                          <a:latin typeface="Arial"/>
                          <a:cs typeface="Arial"/>
                          <a:hlinkClick r:id="rId9"/>
                        </a:rPr>
                        <a:t> </a:t>
                      </a:r>
                      <a:r>
                        <a:rPr sz="1600" spc="-25">
                          <a:latin typeface="Arial"/>
                          <a:cs typeface="Arial"/>
                          <a:hlinkClick r:id="rId9"/>
                        </a:rPr>
                        <a:t>EPA </a:t>
                      </a:r>
                      <a:r>
                        <a:rPr sz="1600">
                          <a:latin typeface="Arial"/>
                          <a:cs typeface="Arial"/>
                          <a:hlinkClick r:id="rId9"/>
                        </a:rPr>
                        <a:t>Recommendations</a:t>
                      </a:r>
                      <a:r>
                        <a:rPr sz="1600" spc="-55">
                          <a:latin typeface="Arial"/>
                          <a:cs typeface="Arial"/>
                          <a:hlinkClick r:id="rId9"/>
                        </a:rPr>
                        <a:t> </a:t>
                      </a:r>
                      <a:r>
                        <a:rPr sz="1600">
                          <a:latin typeface="Arial"/>
                          <a:cs typeface="Arial"/>
                          <a:hlinkClick r:id="rId9"/>
                        </a:rPr>
                        <a:t>of</a:t>
                      </a:r>
                      <a:r>
                        <a:rPr sz="1600" spc="-40">
                          <a:latin typeface="Arial"/>
                          <a:cs typeface="Arial"/>
                          <a:hlinkClick r:id="rId9"/>
                        </a:rPr>
                        <a:t> </a:t>
                      </a:r>
                      <a:r>
                        <a:rPr sz="1600">
                          <a:latin typeface="Arial"/>
                          <a:cs typeface="Arial"/>
                          <a:hlinkClick r:id="rId9"/>
                        </a:rPr>
                        <a:t>Specifications,</a:t>
                      </a:r>
                      <a:r>
                        <a:rPr sz="1600" spc="-55">
                          <a:latin typeface="Arial"/>
                          <a:cs typeface="Arial"/>
                          <a:hlinkClick r:id="rId9"/>
                        </a:rPr>
                        <a:t> </a:t>
                      </a:r>
                      <a:r>
                        <a:rPr sz="1600">
                          <a:latin typeface="Arial"/>
                          <a:cs typeface="Arial"/>
                          <a:hlinkClick r:id="rId9"/>
                        </a:rPr>
                        <a:t>Standards,</a:t>
                      </a:r>
                      <a:r>
                        <a:rPr sz="1600" spc="-55">
                          <a:latin typeface="Arial"/>
                          <a:cs typeface="Arial"/>
                          <a:hlinkClick r:id="rId9"/>
                        </a:rPr>
                        <a:t> </a:t>
                      </a:r>
                      <a:r>
                        <a:rPr sz="1600" spc="-25">
                          <a:latin typeface="Arial"/>
                          <a:cs typeface="Arial"/>
                          <a:hlinkClick r:id="rId9"/>
                        </a:rPr>
                        <a:t>and </a:t>
                      </a:r>
                      <a:r>
                        <a:rPr sz="1600">
                          <a:latin typeface="Arial"/>
                          <a:cs typeface="Arial"/>
                          <a:hlinkClick r:id="rId9"/>
                        </a:rPr>
                        <a:t>Ecolabels</a:t>
                      </a:r>
                      <a:endParaRPr sz="16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r h="853440">
                <a:tc>
                  <a:txBody>
                    <a:bodyPr/>
                    <a:lstStyle/>
                    <a:p>
                      <a:pPr marL="91440" marR="193040">
                        <a:lnSpc>
                          <a:spcPct val="100000"/>
                        </a:lnSpc>
                        <a:spcBef>
                          <a:spcPts val="320"/>
                        </a:spcBef>
                      </a:pPr>
                      <a:r>
                        <a:rPr lang="en-US" sz="1600" i="1">
                          <a:latin typeface="Arial"/>
                          <a:cs typeface="Arial"/>
                        </a:rPr>
                        <a:t>FAR 23.107-4</a:t>
                      </a:r>
                      <a:r>
                        <a:rPr lang="en-US" sz="1600">
                          <a:latin typeface="Arial"/>
                          <a:cs typeface="Arial"/>
                        </a:rPr>
                        <a:t> </a:t>
                      </a:r>
                      <a:r>
                        <a:rPr sz="1600">
                          <a:latin typeface="Arial"/>
                          <a:cs typeface="Arial"/>
                        </a:rPr>
                        <a:t>Acceptable</a:t>
                      </a:r>
                      <a:r>
                        <a:rPr sz="1600" spc="-45">
                          <a:latin typeface="Arial"/>
                          <a:cs typeface="Arial"/>
                        </a:rPr>
                        <a:t> </a:t>
                      </a:r>
                      <a:r>
                        <a:rPr sz="1600">
                          <a:latin typeface="Arial"/>
                          <a:cs typeface="Arial"/>
                        </a:rPr>
                        <a:t>chemicals,</a:t>
                      </a:r>
                      <a:r>
                        <a:rPr sz="1600" spc="-35">
                          <a:latin typeface="Arial"/>
                          <a:cs typeface="Arial"/>
                        </a:rPr>
                        <a:t> </a:t>
                      </a:r>
                      <a:r>
                        <a:rPr sz="1600">
                          <a:latin typeface="Arial"/>
                          <a:cs typeface="Arial"/>
                        </a:rPr>
                        <a:t>products,</a:t>
                      </a:r>
                      <a:r>
                        <a:rPr sz="1600" spc="-35">
                          <a:latin typeface="Arial"/>
                          <a:cs typeface="Arial"/>
                        </a:rPr>
                        <a:t> </a:t>
                      </a:r>
                      <a:r>
                        <a:rPr sz="1600">
                          <a:latin typeface="Arial"/>
                          <a:cs typeface="Arial"/>
                        </a:rPr>
                        <a:t>and</a:t>
                      </a:r>
                      <a:r>
                        <a:rPr sz="1600" spc="-40">
                          <a:latin typeface="Arial"/>
                          <a:cs typeface="Arial"/>
                        </a:rPr>
                        <a:t> </a:t>
                      </a:r>
                      <a:r>
                        <a:rPr sz="1600" spc="-10">
                          <a:latin typeface="Arial"/>
                          <a:cs typeface="Arial"/>
                        </a:rPr>
                        <a:t>manufacturing </a:t>
                      </a:r>
                      <a:r>
                        <a:rPr sz="1600">
                          <a:latin typeface="Arial"/>
                          <a:cs typeface="Arial"/>
                        </a:rPr>
                        <a:t>processes</a:t>
                      </a:r>
                      <a:r>
                        <a:rPr sz="1600" spc="-35">
                          <a:latin typeface="Arial"/>
                          <a:cs typeface="Arial"/>
                        </a:rPr>
                        <a:t> </a:t>
                      </a:r>
                      <a:r>
                        <a:rPr sz="1600">
                          <a:latin typeface="Arial"/>
                          <a:cs typeface="Arial"/>
                        </a:rPr>
                        <a:t>listed</a:t>
                      </a:r>
                      <a:r>
                        <a:rPr sz="1600" spc="-35">
                          <a:latin typeface="Arial"/>
                          <a:cs typeface="Arial"/>
                        </a:rPr>
                        <a:t> </a:t>
                      </a:r>
                      <a:r>
                        <a:rPr sz="1600">
                          <a:latin typeface="Arial"/>
                          <a:cs typeface="Arial"/>
                        </a:rPr>
                        <a:t>under</a:t>
                      </a:r>
                      <a:r>
                        <a:rPr sz="1600" spc="-30">
                          <a:latin typeface="Arial"/>
                          <a:cs typeface="Arial"/>
                        </a:rPr>
                        <a:t> </a:t>
                      </a:r>
                      <a:r>
                        <a:rPr sz="1600">
                          <a:latin typeface="Arial"/>
                          <a:cs typeface="Arial"/>
                        </a:rPr>
                        <a:t>EPA’s</a:t>
                      </a:r>
                      <a:r>
                        <a:rPr sz="1600" spc="-15">
                          <a:latin typeface="Arial"/>
                          <a:cs typeface="Arial"/>
                        </a:rPr>
                        <a:t> </a:t>
                      </a:r>
                      <a:r>
                        <a:rPr sz="1600">
                          <a:latin typeface="Arial"/>
                          <a:cs typeface="Arial"/>
                          <a:hlinkClick r:id="rId10"/>
                        </a:rPr>
                        <a:t>Significant</a:t>
                      </a:r>
                      <a:r>
                        <a:rPr sz="1600" spc="-30">
                          <a:latin typeface="Arial"/>
                          <a:cs typeface="Arial"/>
                          <a:hlinkClick r:id="rId10"/>
                        </a:rPr>
                        <a:t> </a:t>
                      </a:r>
                      <a:r>
                        <a:rPr sz="1600">
                          <a:latin typeface="Arial"/>
                          <a:cs typeface="Arial"/>
                          <a:hlinkClick r:id="rId10"/>
                        </a:rPr>
                        <a:t>New</a:t>
                      </a:r>
                      <a:r>
                        <a:rPr sz="1600" spc="-35">
                          <a:latin typeface="Arial"/>
                          <a:cs typeface="Arial"/>
                          <a:hlinkClick r:id="rId10"/>
                        </a:rPr>
                        <a:t> </a:t>
                      </a:r>
                      <a:r>
                        <a:rPr sz="1600" spc="-10">
                          <a:latin typeface="Arial"/>
                          <a:cs typeface="Arial"/>
                          <a:hlinkClick r:id="rId10"/>
                        </a:rPr>
                        <a:t>Alternatives </a:t>
                      </a:r>
                      <a:r>
                        <a:rPr sz="1600">
                          <a:latin typeface="Arial"/>
                          <a:cs typeface="Arial"/>
                          <a:hlinkClick r:id="rId10"/>
                        </a:rPr>
                        <a:t>Policy</a:t>
                      </a:r>
                      <a:r>
                        <a:rPr sz="1600" spc="-25">
                          <a:latin typeface="Arial"/>
                          <a:cs typeface="Arial"/>
                        </a:rPr>
                        <a:t> </a:t>
                      </a:r>
                      <a:r>
                        <a:rPr sz="1600">
                          <a:latin typeface="Arial"/>
                          <a:cs typeface="Arial"/>
                        </a:rPr>
                        <a:t>(SNAP)</a:t>
                      </a:r>
                      <a:r>
                        <a:rPr sz="1600" spc="-15">
                          <a:latin typeface="Arial"/>
                          <a:cs typeface="Arial"/>
                        </a:rPr>
                        <a:t> </a:t>
                      </a:r>
                      <a:r>
                        <a:rPr sz="1600" spc="-10">
                          <a:latin typeface="Arial"/>
                          <a:cs typeface="Arial"/>
                        </a:rPr>
                        <a:t>program</a:t>
                      </a:r>
                      <a:endParaRPr sz="1600">
                        <a:latin typeface="Arial"/>
                        <a:cs typeface="Arial"/>
                      </a:endParaRPr>
                    </a:p>
                  </a:txBody>
                  <a:tcPr marL="0" marR="0" marT="54187"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vMerge="1">
                  <a:txBody>
                    <a:bodyPr/>
                    <a:lstStyle/>
                    <a:p>
                      <a:endParaRPr/>
                    </a:p>
                  </a:txBody>
                  <a:tcPr marL="0" marR="0" marT="4064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4"/>
                  </a:ext>
                </a:extLst>
              </a:tr>
            </a:tbl>
          </a:graphicData>
        </a:graphic>
      </p:graphicFrame>
      <p:sp>
        <p:nvSpPr>
          <p:cNvPr id="10" name="Rectangle 9">
            <a:extLst>
              <a:ext uri="{FF2B5EF4-FFF2-40B4-BE49-F238E27FC236}">
                <a16:creationId xmlns:a16="http://schemas.microsoft.com/office/drawing/2014/main" id="{C42D4236-D9BF-92DB-2637-C53A21F3F157}"/>
              </a:ext>
            </a:extLst>
          </p:cNvPr>
          <p:cNvSpPr/>
          <p:nvPr/>
        </p:nvSpPr>
        <p:spPr>
          <a:xfrm>
            <a:off x="6509289" y="2231787"/>
            <a:ext cx="5018689" cy="3776980"/>
          </a:xfrm>
          <a:prstGeom prst="rect">
            <a:avLst/>
          </a:prstGeom>
          <a:noFill/>
          <a:ln w="4762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prstClr val="white"/>
              </a:solidFill>
              <a:latin typeface="Calibri"/>
            </a:endParaRPr>
          </a:p>
        </p:txBody>
      </p:sp>
      <p:sp>
        <p:nvSpPr>
          <p:cNvPr id="11" name="Arrow: Down 10">
            <a:extLst>
              <a:ext uri="{FF2B5EF4-FFF2-40B4-BE49-F238E27FC236}">
                <a16:creationId xmlns:a16="http://schemas.microsoft.com/office/drawing/2014/main" id="{9675B38A-893F-7EC2-88E6-DA95C7EBCF86}"/>
              </a:ext>
            </a:extLst>
          </p:cNvPr>
          <p:cNvSpPr/>
          <p:nvPr/>
        </p:nvSpPr>
        <p:spPr>
          <a:xfrm rot="10800000">
            <a:off x="6883890" y="6320914"/>
            <a:ext cx="420341" cy="39949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endParaRPr lang="en-US" sz="2400" kern="0">
              <a:solidFill>
                <a:prstClr val="white"/>
              </a:solidFill>
              <a:latin typeface="Calibri"/>
            </a:endParaRPr>
          </a:p>
        </p:txBody>
      </p:sp>
      <p:sp>
        <p:nvSpPr>
          <p:cNvPr id="12" name="Freeform: Shape 11">
            <a:extLst>
              <a:ext uri="{FF2B5EF4-FFF2-40B4-BE49-F238E27FC236}">
                <a16:creationId xmlns:a16="http://schemas.microsoft.com/office/drawing/2014/main" id="{944A91CD-B8A8-AB25-A9A0-0ED0613AC5E6}"/>
              </a:ext>
            </a:extLst>
          </p:cNvPr>
          <p:cNvSpPr/>
          <p:nvPr/>
        </p:nvSpPr>
        <p:spPr>
          <a:xfrm>
            <a:off x="7473888" y="6320914"/>
            <a:ext cx="3089488" cy="440197"/>
          </a:xfrm>
          <a:custGeom>
            <a:avLst/>
            <a:gdLst>
              <a:gd name="connsiteX0" fmla="*/ 0 w 9903326"/>
              <a:gd name="connsiteY0" fmla="*/ 102962 h 617760"/>
              <a:gd name="connsiteX1" fmla="*/ 102962 w 9903326"/>
              <a:gd name="connsiteY1" fmla="*/ 0 h 617760"/>
              <a:gd name="connsiteX2" fmla="*/ 9800364 w 9903326"/>
              <a:gd name="connsiteY2" fmla="*/ 0 h 617760"/>
              <a:gd name="connsiteX3" fmla="*/ 9903326 w 9903326"/>
              <a:gd name="connsiteY3" fmla="*/ 102962 h 617760"/>
              <a:gd name="connsiteX4" fmla="*/ 9903326 w 9903326"/>
              <a:gd name="connsiteY4" fmla="*/ 514798 h 617760"/>
              <a:gd name="connsiteX5" fmla="*/ 9800364 w 9903326"/>
              <a:gd name="connsiteY5" fmla="*/ 617760 h 617760"/>
              <a:gd name="connsiteX6" fmla="*/ 102962 w 9903326"/>
              <a:gd name="connsiteY6" fmla="*/ 617760 h 617760"/>
              <a:gd name="connsiteX7" fmla="*/ 0 w 9903326"/>
              <a:gd name="connsiteY7" fmla="*/ 514798 h 617760"/>
              <a:gd name="connsiteX8" fmla="*/ 0 w 9903326"/>
              <a:gd name="connsiteY8" fmla="*/ 102962 h 61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3326" h="617760">
                <a:moveTo>
                  <a:pt x="0" y="102962"/>
                </a:moveTo>
                <a:cubicBezTo>
                  <a:pt x="0" y="46098"/>
                  <a:pt x="46098" y="0"/>
                  <a:pt x="102962" y="0"/>
                </a:cubicBezTo>
                <a:lnTo>
                  <a:pt x="9800364" y="0"/>
                </a:lnTo>
                <a:cubicBezTo>
                  <a:pt x="9857228" y="0"/>
                  <a:pt x="9903326" y="46098"/>
                  <a:pt x="9903326" y="102962"/>
                </a:cubicBezTo>
                <a:lnTo>
                  <a:pt x="9903326" y="514798"/>
                </a:lnTo>
                <a:cubicBezTo>
                  <a:pt x="9903326" y="571662"/>
                  <a:pt x="9857228" y="617760"/>
                  <a:pt x="9800364" y="617760"/>
                </a:cubicBezTo>
                <a:lnTo>
                  <a:pt x="102962" y="617760"/>
                </a:lnTo>
                <a:cubicBezTo>
                  <a:pt x="46098" y="617760"/>
                  <a:pt x="0" y="571662"/>
                  <a:pt x="0" y="514798"/>
                </a:cubicBezTo>
                <a:lnTo>
                  <a:pt x="0" y="102962"/>
                </a:lnTo>
                <a:close/>
              </a:path>
            </a:pathLst>
          </a:custGeom>
          <a:solidFill>
            <a:schemeClr val="bg2"/>
          </a:solidFill>
          <a:ln>
            <a:solidFill>
              <a:srgbClr val="FFFF00"/>
            </a:solid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41809" tIns="141809" rIns="141809" bIns="141809" numCol="1" spcCol="1270" anchor="ctr" anchorCtr="0">
            <a:noAutofit/>
          </a:bodyPr>
          <a:lstStyle/>
          <a:p>
            <a:pPr algn="ctr" defTabSz="1185304">
              <a:lnSpc>
                <a:spcPct val="90000"/>
              </a:lnSpc>
              <a:spcBef>
                <a:spcPct val="0"/>
              </a:spcBef>
              <a:spcAft>
                <a:spcPct val="35000"/>
              </a:spcAft>
            </a:pPr>
            <a:r>
              <a:rPr lang="en-US" sz="1867" b="1" kern="0">
                <a:solidFill>
                  <a:prstClr val="black"/>
                </a:solidFill>
                <a:latin typeface="Calibri"/>
              </a:rPr>
              <a:t>Newly Added FAR Language </a:t>
            </a:r>
            <a:endParaRPr lang="en-US" sz="1867" b="1">
              <a:solidFill>
                <a:prstClr val="black"/>
              </a:solidFill>
              <a:latin typeface="Calibri"/>
            </a:endParaRPr>
          </a:p>
        </p:txBody>
      </p:sp>
      <p:sp>
        <p:nvSpPr>
          <p:cNvPr id="14" name="Text Placeholder 2">
            <a:extLst>
              <a:ext uri="{FF2B5EF4-FFF2-40B4-BE49-F238E27FC236}">
                <a16:creationId xmlns:a16="http://schemas.microsoft.com/office/drawing/2014/main" id="{248BB6F1-0489-9029-7BA2-F078E013479C}"/>
              </a:ext>
            </a:extLst>
          </p:cNvPr>
          <p:cNvSpPr txBox="1">
            <a:spLocks/>
          </p:cNvSpPr>
          <p:nvPr/>
        </p:nvSpPr>
        <p:spPr>
          <a:xfrm>
            <a:off x="701160" y="1735600"/>
            <a:ext cx="11210185" cy="428772"/>
          </a:xfrm>
          <a:prstGeom prst="rect">
            <a:avLst/>
          </a:prstGeom>
        </p:spPr>
        <p:txBody>
          <a:bodyPr wrap="square" lIns="0" tIns="0" rIns="0" bIns="0">
            <a:spAutoFit/>
          </a:bodyPr>
          <a:lstStyle>
            <a:lvl1pPr marL="0">
              <a:defRPr sz="16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11933" indent="-608738" defTabSz="1219170">
              <a:lnSpc>
                <a:spcPct val="113999"/>
              </a:lnSpc>
            </a:pPr>
            <a:r>
              <a:rPr lang="en-US" sz="2667" b="1" kern="0">
                <a:solidFill>
                  <a:prstClr val="white">
                    <a:lumMod val="50000"/>
                  </a:prstClr>
                </a:solidFill>
                <a:cs typeface="Calibri"/>
              </a:rPr>
              <a:t>New Definition at 2.101 defines Sustainable Products and Services</a:t>
            </a:r>
          </a:p>
        </p:txBody>
      </p:sp>
    </p:spTree>
    <p:extLst>
      <p:ext uri="{BB962C8B-B14F-4D97-AF65-F5344CB8AC3E}">
        <p14:creationId xmlns:p14="http://schemas.microsoft.com/office/powerpoint/2010/main" val="695621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xfrm>
            <a:off x="11720936" y="6452888"/>
            <a:ext cx="364912" cy="188578"/>
          </a:xfrm>
          <a:prstGeom prst="rect">
            <a:avLst/>
          </a:prstGeom>
        </p:spPr>
        <p:txBody>
          <a:bodyPr vert="horz" wrap="square" lIns="0" tIns="0" rIns="0" bIns="0" rtlCol="0" anchor="t">
            <a:spAutoFit/>
          </a:bodyPr>
          <a:lstStyle/>
          <a:p>
            <a:pPr marL="50799" defTabSz="1219170">
              <a:lnSpc>
                <a:spcPct val="68872"/>
              </a:lnSpc>
            </a:pPr>
            <a:fld id="{81D60167-4931-47E6-BA6A-407CBD079E47}" type="slidenum">
              <a:rPr kern="0" spc="-33" dirty="0">
                <a:solidFill>
                  <a:prstClr val="black"/>
                </a:solidFill>
              </a:rPr>
              <a:pPr marL="50799" defTabSz="1219170">
                <a:lnSpc>
                  <a:spcPct val="68872"/>
                </a:lnSpc>
              </a:pPr>
              <a:t>9</a:t>
            </a:fld>
            <a:endParaRPr lang="en-US" kern="0" spc="-33">
              <a:solidFill>
                <a:prstClr val="black"/>
              </a:solidFill>
            </a:endParaRPr>
          </a:p>
        </p:txBody>
      </p:sp>
      <p:sp>
        <p:nvSpPr>
          <p:cNvPr id="7" name="Title 6">
            <a:extLst>
              <a:ext uri="{FF2B5EF4-FFF2-40B4-BE49-F238E27FC236}">
                <a16:creationId xmlns:a16="http://schemas.microsoft.com/office/drawing/2014/main" id="{2B3B91AA-0C86-955F-1F38-9F49CE23305A}"/>
              </a:ext>
            </a:extLst>
          </p:cNvPr>
          <p:cNvSpPr>
            <a:spLocks noGrp="1"/>
          </p:cNvSpPr>
          <p:nvPr>
            <p:ph type="title"/>
          </p:nvPr>
        </p:nvSpPr>
        <p:spPr>
          <a:xfrm>
            <a:off x="1315064" y="1295401"/>
            <a:ext cx="10405872" cy="574516"/>
          </a:xfrm>
        </p:spPr>
        <p:txBody>
          <a:bodyPr/>
          <a:lstStyle/>
          <a:p>
            <a:r>
              <a:rPr lang="en-US"/>
              <a:t>3-Key Takeaways</a:t>
            </a:r>
          </a:p>
        </p:txBody>
      </p:sp>
      <p:sp>
        <p:nvSpPr>
          <p:cNvPr id="9" name="TextBox 8">
            <a:extLst>
              <a:ext uri="{FF2B5EF4-FFF2-40B4-BE49-F238E27FC236}">
                <a16:creationId xmlns:a16="http://schemas.microsoft.com/office/drawing/2014/main" id="{E4794EE1-AF5B-C911-5DBF-15F397819CF9}"/>
              </a:ext>
            </a:extLst>
          </p:cNvPr>
          <p:cNvSpPr txBox="1"/>
          <p:nvPr/>
        </p:nvSpPr>
        <p:spPr>
          <a:xfrm>
            <a:off x="1136797" y="2632081"/>
            <a:ext cx="9918407" cy="3416320"/>
          </a:xfrm>
          <a:prstGeom prst="rect">
            <a:avLst/>
          </a:prstGeom>
          <a:noFill/>
        </p:spPr>
        <p:txBody>
          <a:bodyPr wrap="square" rtlCol="0">
            <a:spAutoFit/>
          </a:bodyPr>
          <a:lstStyle/>
          <a:p>
            <a:pPr marL="380990" indent="-380990" defTabSz="1219170">
              <a:buFont typeface="Arial" panose="020B0604020202020204" pitchFamily="34" charset="0"/>
              <a:buChar char="•"/>
            </a:pPr>
            <a:r>
              <a:rPr lang="en-US" sz="2400" kern="0">
                <a:solidFill>
                  <a:sysClr val="windowText" lastClr="000000"/>
                </a:solidFill>
                <a:latin typeface="Arial"/>
                <a:cs typeface="Arial"/>
              </a:rPr>
              <a:t>In accordance with 23.103(a) agencies</a:t>
            </a:r>
            <a:r>
              <a:rPr lang="en-US" sz="2400" kern="0" spc="-53">
                <a:solidFill>
                  <a:sysClr val="windowText" lastClr="000000"/>
                </a:solidFill>
                <a:latin typeface="Arial"/>
                <a:cs typeface="Arial"/>
              </a:rPr>
              <a:t> </a:t>
            </a:r>
            <a:r>
              <a:rPr lang="en-US" sz="2400" kern="0">
                <a:solidFill>
                  <a:sysClr val="windowText" lastClr="000000"/>
                </a:solidFill>
                <a:latin typeface="Arial"/>
                <a:cs typeface="Arial"/>
              </a:rPr>
              <a:t>shall</a:t>
            </a:r>
            <a:r>
              <a:rPr lang="en-US" sz="2400" kern="0" spc="-53">
                <a:solidFill>
                  <a:sysClr val="windowText" lastClr="000000"/>
                </a:solidFill>
                <a:latin typeface="Arial"/>
                <a:cs typeface="Arial"/>
              </a:rPr>
              <a:t> </a:t>
            </a:r>
            <a:r>
              <a:rPr lang="en-US" sz="2400" kern="0">
                <a:solidFill>
                  <a:sysClr val="windowText" lastClr="000000"/>
                </a:solidFill>
                <a:latin typeface="Arial"/>
                <a:cs typeface="Arial"/>
              </a:rPr>
              <a:t>procure</a:t>
            </a:r>
            <a:r>
              <a:rPr lang="en-US" sz="2400" kern="0" spc="-40">
                <a:solidFill>
                  <a:sysClr val="windowText" lastClr="000000"/>
                </a:solidFill>
                <a:latin typeface="Arial"/>
                <a:cs typeface="Arial"/>
              </a:rPr>
              <a:t> </a:t>
            </a:r>
            <a:r>
              <a:rPr lang="en-US" sz="2400" kern="0">
                <a:solidFill>
                  <a:sysClr val="windowText" lastClr="000000"/>
                </a:solidFill>
                <a:latin typeface="Arial"/>
                <a:cs typeface="Arial"/>
              </a:rPr>
              <a:t>“sustainable</a:t>
            </a:r>
            <a:r>
              <a:rPr lang="en-US" sz="2400" kern="0" spc="-47">
                <a:solidFill>
                  <a:sysClr val="windowText" lastClr="000000"/>
                </a:solidFill>
                <a:latin typeface="Arial"/>
                <a:cs typeface="Arial"/>
              </a:rPr>
              <a:t> </a:t>
            </a:r>
            <a:r>
              <a:rPr lang="en-US" sz="2400" kern="0">
                <a:solidFill>
                  <a:sysClr val="windowText" lastClr="000000"/>
                </a:solidFill>
                <a:latin typeface="Arial"/>
                <a:cs typeface="Arial"/>
              </a:rPr>
              <a:t>products</a:t>
            </a:r>
            <a:r>
              <a:rPr lang="en-US" sz="2400" kern="0" spc="-33">
                <a:solidFill>
                  <a:sysClr val="windowText" lastClr="000000"/>
                </a:solidFill>
                <a:latin typeface="Arial"/>
                <a:cs typeface="Arial"/>
              </a:rPr>
              <a:t> </a:t>
            </a:r>
            <a:r>
              <a:rPr lang="en-US" sz="2400" kern="0">
                <a:solidFill>
                  <a:sysClr val="windowText" lastClr="000000"/>
                </a:solidFill>
                <a:latin typeface="Arial"/>
                <a:cs typeface="Arial"/>
              </a:rPr>
              <a:t>and</a:t>
            </a:r>
            <a:r>
              <a:rPr lang="en-US" sz="2400" kern="0" spc="-40">
                <a:solidFill>
                  <a:sysClr val="windowText" lastClr="000000"/>
                </a:solidFill>
                <a:latin typeface="Arial"/>
                <a:cs typeface="Arial"/>
              </a:rPr>
              <a:t> </a:t>
            </a:r>
            <a:r>
              <a:rPr lang="en-US" sz="2400" kern="0">
                <a:solidFill>
                  <a:sysClr val="windowText" lastClr="000000"/>
                </a:solidFill>
                <a:latin typeface="Arial"/>
                <a:cs typeface="Arial"/>
              </a:rPr>
              <a:t>services”</a:t>
            </a:r>
            <a:r>
              <a:rPr lang="en-US" sz="2400" kern="0" spc="-53">
                <a:solidFill>
                  <a:sysClr val="windowText" lastClr="000000"/>
                </a:solidFill>
                <a:latin typeface="Arial"/>
                <a:cs typeface="Arial"/>
              </a:rPr>
              <a:t> </a:t>
            </a:r>
            <a:r>
              <a:rPr lang="en-US" sz="2400" kern="0">
                <a:solidFill>
                  <a:sysClr val="windowText" lastClr="000000"/>
                </a:solidFill>
                <a:latin typeface="Arial"/>
                <a:cs typeface="Arial"/>
              </a:rPr>
              <a:t>to</a:t>
            </a:r>
            <a:r>
              <a:rPr lang="en-US" sz="2400" kern="0" spc="-33">
                <a:solidFill>
                  <a:sysClr val="windowText" lastClr="000000"/>
                </a:solidFill>
                <a:latin typeface="Arial"/>
                <a:cs typeface="Arial"/>
              </a:rPr>
              <a:t> </a:t>
            </a:r>
            <a:r>
              <a:rPr lang="en-US" sz="2400" kern="0">
                <a:solidFill>
                  <a:sysClr val="windowText" lastClr="000000"/>
                </a:solidFill>
                <a:latin typeface="Arial"/>
                <a:cs typeface="Arial"/>
              </a:rPr>
              <a:t>the</a:t>
            </a:r>
            <a:r>
              <a:rPr lang="en-US" sz="2400" kern="0" spc="-33">
                <a:solidFill>
                  <a:sysClr val="windowText" lastClr="000000"/>
                </a:solidFill>
                <a:latin typeface="Arial"/>
                <a:cs typeface="Arial"/>
              </a:rPr>
              <a:t> </a:t>
            </a:r>
            <a:r>
              <a:rPr lang="en-US" sz="2400" kern="0" spc="-13">
                <a:solidFill>
                  <a:sysClr val="windowText" lastClr="000000"/>
                </a:solidFill>
                <a:latin typeface="Arial"/>
                <a:cs typeface="Arial"/>
              </a:rPr>
              <a:t>maximum </a:t>
            </a:r>
            <a:r>
              <a:rPr lang="en-US" sz="2400" kern="0">
                <a:solidFill>
                  <a:sysClr val="windowText" lastClr="000000"/>
                </a:solidFill>
                <a:latin typeface="Arial"/>
                <a:cs typeface="Arial"/>
              </a:rPr>
              <a:t>extent</a:t>
            </a:r>
            <a:r>
              <a:rPr lang="en-US" sz="2400" kern="0" spc="-33">
                <a:solidFill>
                  <a:sysClr val="windowText" lastClr="000000"/>
                </a:solidFill>
                <a:latin typeface="Arial"/>
                <a:cs typeface="Arial"/>
              </a:rPr>
              <a:t> </a:t>
            </a:r>
            <a:r>
              <a:rPr lang="en-US" sz="2400" kern="0">
                <a:solidFill>
                  <a:sysClr val="windowText" lastClr="000000"/>
                </a:solidFill>
                <a:latin typeface="Arial"/>
                <a:cs typeface="Arial"/>
              </a:rPr>
              <a:t>practicable (in place of previous 95% target requirement by agency). </a:t>
            </a:r>
          </a:p>
          <a:p>
            <a:pPr marL="380990" indent="-380990" defTabSz="1219170">
              <a:buFont typeface="Arial" panose="020B0604020202020204" pitchFamily="34" charset="0"/>
              <a:buChar char="•"/>
            </a:pPr>
            <a:endParaRPr lang="en-US" sz="2400" kern="0">
              <a:solidFill>
                <a:sysClr val="windowText" lastClr="000000"/>
              </a:solidFill>
              <a:latin typeface="Arial"/>
              <a:cs typeface="Arial"/>
            </a:endParaRPr>
          </a:p>
          <a:p>
            <a:pPr marL="380990" indent="-380990" defTabSz="1219170">
              <a:buFont typeface="Arial" panose="020B0604020202020204" pitchFamily="34" charset="0"/>
              <a:buChar char="•"/>
            </a:pPr>
            <a:r>
              <a:rPr lang="en-US" sz="2400" kern="0">
                <a:solidFill>
                  <a:prstClr val="black"/>
                </a:solidFill>
                <a:latin typeface="Arial"/>
                <a:cs typeface="Arial"/>
              </a:rPr>
              <a:t>In accordance with 23.109(a) COs must ensure the </a:t>
            </a:r>
            <a:r>
              <a:rPr lang="en-US" sz="2400" kern="0">
                <a:solidFill>
                  <a:sysClr val="windowText" lastClr="000000"/>
                </a:solidFill>
                <a:latin typeface="Arial"/>
                <a:cs typeface="Arial"/>
              </a:rPr>
              <a:t>inclusion of FAR Clause 52.223-23, Sustainable Products and Services, requires that the contractor delivers or uses sustainable products and services identified in award and performance of the contract.</a:t>
            </a:r>
          </a:p>
          <a:p>
            <a:pPr defTabSz="1219170"/>
            <a:endParaRPr lang="en-US" sz="2400" b="1" kern="0">
              <a:solidFill>
                <a:sysClr val="windowText" lastClr="000000"/>
              </a:solidFill>
              <a:latin typeface="Arial"/>
              <a:cs typeface="Arial"/>
            </a:endParaRPr>
          </a:p>
        </p:txBody>
      </p:sp>
      <p:sp>
        <p:nvSpPr>
          <p:cNvPr id="5" name="Text Placeholder 2">
            <a:extLst>
              <a:ext uri="{FF2B5EF4-FFF2-40B4-BE49-F238E27FC236}">
                <a16:creationId xmlns:a16="http://schemas.microsoft.com/office/drawing/2014/main" id="{B3E37A12-8860-397C-E4CC-C2E2E99E453E}"/>
              </a:ext>
            </a:extLst>
          </p:cNvPr>
          <p:cNvSpPr txBox="1">
            <a:spLocks/>
          </p:cNvSpPr>
          <p:nvPr/>
        </p:nvSpPr>
        <p:spPr>
          <a:xfrm>
            <a:off x="824744" y="1870980"/>
            <a:ext cx="11119491" cy="428772"/>
          </a:xfrm>
          <a:prstGeom prst="rect">
            <a:avLst/>
          </a:prstGeom>
        </p:spPr>
        <p:txBody>
          <a:bodyPr wrap="square" lIns="0" tIns="0" rIns="0" bIns="0" anchor="t">
            <a:spAutoFit/>
          </a:bodyPr>
          <a:lstStyle>
            <a:lvl1pPr marL="0">
              <a:defRPr sz="1600" b="0" i="0">
                <a:solidFill>
                  <a:schemeClr val="tx1"/>
                </a:solidFill>
                <a:latin typeface="Arial"/>
                <a:ea typeface="+mn-ea"/>
                <a:cs typeface="Arial"/>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811933" indent="-608738" defTabSz="1219170">
              <a:lnSpc>
                <a:spcPct val="113999"/>
              </a:lnSpc>
            </a:pPr>
            <a:r>
              <a:rPr lang="en-US" sz="2667" b="1" kern="0">
                <a:solidFill>
                  <a:prstClr val="white">
                    <a:lumMod val="50000"/>
                  </a:prstClr>
                </a:solidFill>
                <a:cs typeface="Calibri"/>
              </a:rPr>
              <a:t>Sustainable purchasing requirements are now USG default position</a:t>
            </a:r>
          </a:p>
        </p:txBody>
      </p:sp>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B2BA7C-D9DC-B547-91A3-CA5C5BC47EC6}" vid="{C2B7C9F0-CC24-B543-A21D-97B1A1FD9B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B5634EB390FB479B372A4CEF71D5EA" ma:contentTypeVersion="20" ma:contentTypeDescription="Create a new document." ma:contentTypeScope="" ma:versionID="a45baefd12e8e625c5dea3caa8b7bf93">
  <xsd:schema xmlns:xsd="http://www.w3.org/2001/XMLSchema" xmlns:xs="http://www.w3.org/2001/XMLSchema" xmlns:p="http://schemas.microsoft.com/office/2006/metadata/properties" xmlns:ns2="f6439bbe-5f69-489c-9027-c809fcc50868" xmlns:ns3="236ef46e-e3b7-46df-8f3c-b78cccef73f4" targetNamespace="http://schemas.microsoft.com/office/2006/metadata/properties" ma:root="true" ma:fieldsID="7457b590487013a67a2c9b6e708c968c" ns2:_="" ns3:_="">
    <xsd:import namespace="f6439bbe-5f69-489c-9027-c809fcc50868"/>
    <xsd:import namespace="236ef46e-e3b7-46df-8f3c-b78cccef73f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439bbe-5f69-489c-9027-c809fcc508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e4d546c-0a29-4458-a7d3-d65ac783b9c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6ef46e-e3b7-46df-8f3c-b78cccef73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94f0e7c-c481-42a8-af44-718e80ff3d02}" ma:internalName="TaxCatchAll" ma:showField="CatchAllData" ma:web="236ef46e-e3b7-46df-8f3c-b78cccef73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6439bbe-5f69-489c-9027-c809fcc50868">
      <Terms xmlns="http://schemas.microsoft.com/office/infopath/2007/PartnerControls"/>
    </lcf76f155ced4ddcb4097134ff3c332f>
    <TaxCatchAll xmlns="236ef46e-e3b7-46df-8f3c-b78cccef73f4" xsi:nil="true"/>
    <SharedWithUsers xmlns="236ef46e-e3b7-46df-8f3c-b78cccef73f4">
      <UserInfo>
        <DisplayName>Tillman, Thomas</DisplayName>
        <AccountId>31</AccountId>
        <AccountType/>
      </UserInfo>
      <UserInfo>
        <DisplayName>Kinn, Alison (she/her/hers)</DisplayName>
        <AccountId>17</AccountId>
        <AccountType/>
      </UserInfo>
      <UserInfo>
        <DisplayName>Williamson, Anahita</DisplayName>
        <AccountId>2317</AccountId>
        <AccountType/>
      </UserInfo>
      <UserInfo>
        <DisplayName>Rifkin, Jonathan</DisplayName>
        <AccountId>1089</AccountId>
        <AccountType/>
      </UserInfo>
      <UserInfo>
        <DisplayName>Elwood, Holly</DisplayName>
        <AccountId>10</AccountId>
        <AccountType/>
      </UserInfo>
      <UserInfo>
        <DisplayName>Larkin, Jenna (she/her/hers)</DisplayName>
        <AccountId>12</AccountId>
        <AccountType/>
      </UserInfo>
      <UserInfo>
        <DisplayName>Pierce, Alison</DisplayName>
        <AccountId>189</AccountId>
        <AccountType/>
      </UserInfo>
      <UserInfo>
        <DisplayName>Nelson, Megan M</DisplayName>
        <AccountId>1202</AccountId>
        <AccountType/>
      </UserInfo>
      <UserInfo>
        <DisplayName>Blair, Susanna</DisplayName>
        <AccountId>188</AccountId>
        <AccountType/>
      </UserInfo>
      <UserInfo>
        <DisplayName>Reaves, Elissa</DisplayName>
        <AccountId>1812</AccountId>
        <AccountType/>
      </UserInfo>
      <UserInfo>
        <DisplayName>Anderson, Johanna (she/her/hers)</DisplayName>
        <AccountId>1603</AccountId>
        <AccountType/>
      </UserInfo>
    </SharedWithUsers>
  </documentManagement>
</p:properties>
</file>

<file path=customXml/item4.xml><?xml version="1.0" encoding="utf-8"?>
<?mso-contentType ?>
<SharedContentType xmlns="Microsoft.SharePoint.Taxonomy.ContentTypeSync" SourceId="29f62856-1543-49d4-a736-4569d363f533" ContentTypeId="0x0101" PreviousValue="false"/>
</file>

<file path=customXml/itemProps1.xml><?xml version="1.0" encoding="utf-8"?>
<ds:datastoreItem xmlns:ds="http://schemas.openxmlformats.org/officeDocument/2006/customXml" ds:itemID="{9A652F6D-5CA8-4BA0-A5F5-211E31735D32}"/>
</file>

<file path=customXml/itemProps2.xml><?xml version="1.0" encoding="utf-8"?>
<ds:datastoreItem xmlns:ds="http://schemas.openxmlformats.org/officeDocument/2006/customXml" ds:itemID="{19A4282C-E15F-4C50-8F86-A918E9E32897}">
  <ds:schemaRefs>
    <ds:schemaRef ds:uri="http://schemas.microsoft.com/sharepoint/v3/contenttype/forms"/>
  </ds:schemaRefs>
</ds:datastoreItem>
</file>

<file path=customXml/itemProps3.xml><?xml version="1.0" encoding="utf-8"?>
<ds:datastoreItem xmlns:ds="http://schemas.openxmlformats.org/officeDocument/2006/customXml" ds:itemID="{8771BC10-C5D9-4E8D-9B24-D3FA17601FD8}">
  <ds:schemaRefs>
    <ds:schemaRef ds:uri="4ffa91fb-a0ff-4ac5-b2db-65c790d184a4"/>
    <ds:schemaRef ds:uri="6db64988-d4dd-4704-a980-5b8c7988857b"/>
    <ds:schemaRef ds:uri="98c0ef4e-c77b-46dd-8ddc-703767eeed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C27EC42D-8D5C-4BA7-85E7-06741BA4FC5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1643</Words>
  <Application>Microsoft Office PowerPoint</Application>
  <PresentationFormat>Widescreen</PresentationFormat>
  <Paragraphs>233</Paragraphs>
  <Slides>25</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Calibri</vt:lpstr>
      <vt:lpstr>Calibri Light</vt:lpstr>
      <vt:lpstr>Circular Std Bold</vt:lpstr>
      <vt:lpstr>Circular Std Book</vt:lpstr>
      <vt:lpstr>Courier New</vt:lpstr>
      <vt:lpstr>Helvetica LT Std</vt:lpstr>
      <vt:lpstr>Wingdings</vt:lpstr>
      <vt:lpstr>1_Office Theme</vt:lpstr>
      <vt:lpstr>2_Office Theme</vt:lpstr>
      <vt:lpstr>Environmental Protection Agency’s  Environmentally Preferable Purchasing (EPP) Program </vt:lpstr>
      <vt:lpstr>Agenda</vt:lpstr>
      <vt:lpstr>FAR Case 2022-006:  Overview of changes and impacts for the purchase of sustainable products and services</vt:lpstr>
      <vt:lpstr>FAR Case 2022-006</vt:lpstr>
      <vt:lpstr>Background</vt:lpstr>
      <vt:lpstr>FAR Case 2022-006: Implications</vt:lpstr>
      <vt:lpstr>Additional Points to Note:</vt:lpstr>
      <vt:lpstr>3 Key Takeaways</vt:lpstr>
      <vt:lpstr>3-Key Takeaways</vt:lpstr>
      <vt:lpstr>3 Key Takeaways</vt:lpstr>
      <vt:lpstr>Exceptions, Exemptions, and Justifications</vt:lpstr>
      <vt:lpstr>For more information:</vt:lpstr>
      <vt:lpstr>FAR 23.1: Highlights EPA Programs</vt:lpstr>
      <vt:lpstr>Other U.S. Federal Government Sustainable Acquisition Directives</vt:lpstr>
      <vt:lpstr>PowerPoint Presentation</vt:lpstr>
      <vt:lpstr>Ecolabels Found in the Global Marketplace Today (460+)</vt:lpstr>
      <vt:lpstr>Recommendations of Specifications, Standards, and Ecolabels for Federal Purchasing</vt:lpstr>
      <vt:lpstr>Framework for Assessment of Environmental Performance Standards and Ecolabels</vt:lpstr>
      <vt:lpstr>Product Categories Covered by the Recommendations</vt:lpstr>
      <vt:lpstr>Expansion of EPA’s Recommended Standards and Ecolabels</vt:lpstr>
      <vt:lpstr>New Recommendations Tool</vt:lpstr>
      <vt:lpstr>PFAS Criteria Filter</vt:lpstr>
      <vt:lpstr>GSA’s Sustainable Facilities Tool (SFTool) Product Search: “PFAS Addressed Filter”</vt:lpstr>
      <vt:lpstr>Cutting PFAS from Government Custodial Contracts</vt:lpstr>
      <vt:lpstr>Let’s 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 Case 2022-006:  Overview of changes and impacts for the purchase of sustainable products and services</dc:title>
  <dc:creator>Larkin, Jenna (she/her/hers)</dc:creator>
  <cp:lastModifiedBy>Greg  Waldron</cp:lastModifiedBy>
  <cp:revision>2</cp:revision>
  <dcterms:created xsi:type="dcterms:W3CDTF">2024-06-24T18:15:46Z</dcterms:created>
  <dcterms:modified xsi:type="dcterms:W3CDTF">2024-07-09T21:33:09Z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0x01010057B5634EB390FB479B372A4CEF71D5EA</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y fmtid="{D5CDD505-2E9C-101B-9397-08002B2CF9AE}" pid="6" name="e3f09c3df709400db2417a7161762d62">
    <vt:lpwstr/>
  </property>
  <property fmtid="{D5CDD505-2E9C-101B-9397-08002B2CF9AE}" pid="7" name="EPA_x0020_Subject">
    <vt:lpwstr/>
  </property>
  <property fmtid="{D5CDD505-2E9C-101B-9397-08002B2CF9AE}" pid="8" name="EPA Subject">
    <vt:lpwstr/>
  </property>
</Properties>
</file>