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47" r:id="rId2"/>
  </p:sldMasterIdLst>
  <p:notesMasterIdLst>
    <p:notesMasterId r:id="rId9"/>
  </p:notesMasterIdLst>
  <p:sldIdLst>
    <p:sldId id="256" r:id="rId3"/>
    <p:sldId id="744" r:id="rId4"/>
    <p:sldId id="759" r:id="rId5"/>
    <p:sldId id="729" r:id="rId6"/>
    <p:sldId id="730" r:id="rId7"/>
    <p:sldId id="74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32"/>
    <a:srgbClr val="009BE0"/>
    <a:srgbClr val="00FFFF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692" autoAdjust="0"/>
  </p:normalViewPr>
  <p:slideViewPr>
    <p:cSldViewPr snapToGrid="0">
      <p:cViewPr varScale="1">
        <p:scale>
          <a:sx n="85" d="100"/>
          <a:sy n="85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B07B-D9D8-47CB-B63E-96C453A8AF4E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6EFC-8392-46CE-BE7F-7A5FC84B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2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C3DE6-87DA-4965-B349-911CDB34E8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681311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6EFC-8392-46CE-BE7F-7A5FC84B9D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7159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6EFC-8392-46CE-BE7F-7A5FC84B9D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1832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6EFC-8392-46CE-BE7F-7A5FC84B9D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0847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76EFC-8392-46CE-BE7F-7A5FC84B9D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8D72-44E9-4665-8667-74F440D9B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87CFA-9655-4B44-9B92-337C15AAD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3F5A-53CC-452A-B6D0-35FC9416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5F04-04DF-4847-9715-A8A354879F2B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9CAB-F33D-48B2-8EDD-918B6664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12C-72D4-4724-ABFA-3062699E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sitting, looking, small, screen&#10;&#10;Description automatically generated">
            <a:extLst>
              <a:ext uri="{FF2B5EF4-FFF2-40B4-BE49-F238E27FC236}">
                <a16:creationId xmlns:a16="http://schemas.microsoft.com/office/drawing/2014/main" id="{73B4513C-662D-4F31-BF6D-2A3BB74CA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77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2A2F-D8DA-4B74-874D-497A50283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5BB62-4843-4E29-8871-B3B1BDDEE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645D-9876-48B8-9A0B-5386F2E2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9D7A-6E2A-4ED9-A0AF-DB5D9877A8AD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ECF-8FD6-4C06-BFB5-A513D460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A118-162B-4D54-BEE8-3A34D411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27646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FC5113-7A4F-4537-8418-0A7C5C1327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8F820-A8FE-483A-A0A5-03CBF420C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AE413-71FB-4F5F-B63F-6509EA63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7543-FA93-459B-9B2A-3529506484CC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67562-E490-40EA-8D32-E1C2E2F3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C7343-638D-4A1D-B15F-B6EEFE12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8484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ADB1-31E7-41EA-9A02-44B69350494E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08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E84B-9CD6-4E71-A0D1-13E885F16E39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4387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D0F4-DC4A-4A63-B1D3-F2AFC6FF4181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44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C18F-B916-4F90-B009-28D29CD1206C}" type="datetime1">
              <a:rPr lang="en-US" smtClean="0"/>
              <a:t>6/28/2021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08271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65E0-3DAB-47AA-9E70-80609B2480DC}" type="datetime1">
              <a:rPr lang="en-US" smtClean="0"/>
              <a:t>6/28/2021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894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6688-330F-4EC3-84BA-EA90999B3A25}" type="datetime1">
              <a:rPr lang="en-US" smtClean="0"/>
              <a:t>6/28/2021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23135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03A9-2277-4533-AECF-39E6959371B1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0186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5B24-BB20-4145-BFF4-24A01311D173}" type="datetime1">
              <a:rPr lang="en-US" smtClean="0"/>
              <a:t>6/28/2021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03753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73F4-50EA-437E-9906-BE30C928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A433-59D8-4358-8BEE-160A7E214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93462-5170-4D09-93F2-6230117A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8EFF-DB94-43F9-8D1D-1C3C4A6C3A6F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DE158-ECD1-4EFF-A57A-B0F918F6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38910-BCAE-4496-AFAA-F92792A8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94207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FA3-5E9B-4111-9A81-DCB66D7DF286}" type="datetime1">
              <a:rPr lang="en-US" smtClean="0"/>
              <a:t>6/28/2021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9811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6C58-87B1-4E46-A52D-05C72CD55A40}" type="datetime1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631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645C-C9F5-42BF-8AB7-5138B7D89744}" type="datetime1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4895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3120-F357-4F8D-9D57-29E7DDBE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EDA15-A114-49D9-8361-46918A0AD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74CD-5249-483A-ADA9-5A8F4F88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0233-135B-46D7-B7D7-8B9AB53D3B19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324C5-68CA-4F3F-929D-075EEE76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DF5B2-C3BE-47BF-B60A-2E195BA7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36630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8159-6AE2-432C-9367-272F8E20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48036-273F-4994-B4B8-63BAE107B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39260-272F-47B8-91F3-1DAF6EDFE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44707-FF2A-454E-8033-3C286B2C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E68D-7F11-45FA-8C8D-6646DF66C418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65FB9-201E-41C4-8FFD-D284146A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CED3F-DFD4-4E39-88B5-3D2584BA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02215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70E3-F3E7-4107-A14E-8299C888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1EB67-6D7A-4958-86D7-C2C4167AC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66A3B-4D41-4104-9958-2058B8B42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0B02E-DE56-4D79-AD14-5EDD50073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BCFF2-2D6A-41FD-BD6A-3DFA922E9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CCA71-C7F2-49AE-A100-ACC9E870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92AF-06A4-43BE-AE02-6B46EB948164}" type="datetime1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ABB2F-693D-45E8-952F-D66AC1E3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1A53E-4499-4741-B8B9-2EAD329C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09805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C963-EAD2-4AE9-B861-45E7D55A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AF723-79FB-4224-B09B-E7B6947A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C8F7B-1EF4-4B24-96D4-1AA767A69CC8}" type="datetime1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74D3E-052B-4FE5-A66E-A6E65682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81670-3D8B-461B-AC98-8A4981BF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36185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D93C2-A333-497B-A9DB-4AC68117E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B45C-4685-46AA-8249-5B81D9E721B2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AAEA6-8007-4159-8457-1AA74518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07E14-113F-4697-9484-A5C8F571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85788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636BA-6475-4C1D-8C38-3E0808C9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A501C-C512-4FA1-9561-DAA4B936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DB3B8-9BD5-4D22-BC87-9888FCA3D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86103-EB4A-45D1-BE49-251790D6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85F92-DF39-4F43-A379-50ABCDC0D656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1C5A2-7B77-4AA0-A08E-FC60A721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3828-123C-4575-A2E3-AE6E7994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52684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FD9B-22CA-4372-A5CE-DC5E3B0C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202F7-D668-46CB-BEBF-0D664CC62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1E009-0CC5-4005-8B19-06122E19E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FE3A9-B9BF-4CE9-BF4C-23130349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87B-ECB2-49AD-A573-A2C90250B9D0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46024-EB57-4216-99A2-28EF88F0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8FEA1-96B4-4567-835A-EC239FF2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8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55267-2C43-4091-B6AF-3F7EF19A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6B74A-632A-4F88-8260-E9EB7A009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22975-CC7B-4DBB-99D7-765D1450F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2938-FD8E-4B67-AD4C-1988F6E7F097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30BF2-00AA-4CCA-BF14-B20DB7275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sheppardmullin.com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629DC-12F8-43FE-8A1C-2BF6C9786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DAE911-BDD5-4805-994A-E8CCF4B37FA4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sheppardmullin.com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506220-0A76-4338-B1F0-AAD4855AE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9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efensesystems.com/articles/2018/11/14/dodoig-cisa-implement-spotty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414203F3-B95B-401C-8605-B40AB5D1F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382" y="5069553"/>
            <a:ext cx="11730447" cy="812582"/>
          </a:xfrm>
        </p:spPr>
        <p:txBody>
          <a:bodyPr>
            <a:normAutofit fontScale="90000"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C219493F-3832-2F47-8033-28509915D000}"/>
              </a:ext>
            </a:extLst>
          </p:cNvPr>
          <p:cNvSpPr txBox="1">
            <a:spLocks/>
          </p:cNvSpPr>
          <p:nvPr/>
        </p:nvSpPr>
        <p:spPr>
          <a:xfrm>
            <a:off x="287382" y="5999699"/>
            <a:ext cx="11056167" cy="4794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DE2E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Townsend Bourne,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BDE2E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Partner, Sheppard Mullin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DE2E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E2E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|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DE2E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June </a:t>
            </a:r>
            <a:r>
              <a:rPr lang="en-US" sz="2800" dirty="0">
                <a:solidFill>
                  <a:srgbClr val="BDE2E7"/>
                </a:solidFill>
              </a:rPr>
              <a:t>23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BDE2E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2021</a:t>
            </a:r>
          </a:p>
        </p:txBody>
      </p:sp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994767F8-D4E3-8049-ACAD-8D741B228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" y="4319131"/>
            <a:ext cx="2797728" cy="265932"/>
          </a:xfrm>
          <a:prstGeom prst="rect">
            <a:avLst/>
          </a:prstGeom>
        </p:spPr>
      </p:pic>
      <p:sp>
        <p:nvSpPr>
          <p:cNvPr id="7" name="Slide Number Placeholder 6" descr="" title="">
            <a:extLst>
              <a:ext uri="{FF2B5EF4-FFF2-40B4-BE49-F238E27FC236}">
                <a16:creationId xmlns:a16="http://schemas.microsoft.com/office/drawing/2014/main" id="{804D18F8-57C7-40E7-B0DC-5667DD77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Footer Placeholder 8" descr="" title="">
            <a:extLst>
              <a:ext uri="{FF2B5EF4-FFF2-40B4-BE49-F238E27FC236}">
                <a16:creationId xmlns:a16="http://schemas.microsoft.com/office/drawing/2014/main" id="{59538F4B-59A0-4439-8F9A-5F9CA3F2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57016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" title="">
            <a:extLst>
              <a:ext uri="{FF2B5EF4-FFF2-40B4-BE49-F238E27FC236}">
                <a16:creationId xmlns:a16="http://schemas.microsoft.com/office/drawing/2014/main" id="{AAB56AE7-1D76-46DA-8B49-8E6881CF7A64}"/>
              </a:ext>
            </a:extLst>
          </p:cNvPr>
          <p:cNvSpPr/>
          <p:nvPr/>
        </p:nvSpPr>
        <p:spPr>
          <a:xfrm>
            <a:off x="10614580" y="765928"/>
            <a:ext cx="1577419" cy="532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C19325A-7B8A-47F5-9D41-8B08FE83D0C0}"/>
              </a:ext>
            </a:extLst>
          </p:cNvPr>
          <p:cNvSpPr txBox="1">
            <a:spLocks/>
          </p:cNvSpPr>
          <p:nvPr/>
        </p:nvSpPr>
        <p:spPr>
          <a:xfrm>
            <a:off x="767497" y="1972559"/>
            <a:ext cx="9611413" cy="431503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/>
              <a:t>Sharing Threat Information</a:t>
            </a:r>
            <a:r>
              <a:rPr lang="en-US" sz="3200" b="1" dirty="0"/>
              <a:t> </a:t>
            </a:r>
            <a:r>
              <a:rPr lang="en-US" sz="3200" dirty="0"/>
              <a:t>– recognizes </a:t>
            </a:r>
            <a:r>
              <a:rPr lang="en-US" sz="3200" b="1" dirty="0"/>
              <a:t>IT and OT service providers, including cloud service providers</a:t>
            </a:r>
            <a:r>
              <a:rPr lang="en-US" sz="3200" dirty="0"/>
              <a:t>, have unique access and insight into cyber threat and incident information </a:t>
            </a:r>
          </a:p>
          <a:p>
            <a:pPr lvl="1"/>
            <a:r>
              <a:rPr lang="en-US" sz="2800" dirty="0"/>
              <a:t>The government will focus on removing contractual barriers to IT and OT service providers sharing threat information</a:t>
            </a:r>
          </a:p>
          <a:p>
            <a:pPr lvl="1"/>
            <a:r>
              <a:rPr lang="en-US" sz="2800" dirty="0"/>
              <a:t>New proposed FAR provisions expected </a:t>
            </a:r>
            <a:r>
              <a:rPr lang="en-US" sz="2800" b="1" dirty="0">
                <a:solidFill>
                  <a:srgbClr val="FF0000"/>
                </a:solidFill>
              </a:rPr>
              <a:t>early October 2021</a:t>
            </a:r>
          </a:p>
        </p:txBody>
      </p:sp>
      <p:sp>
        <p:nvSpPr>
          <p:cNvPr id="5" name="Title 1" descr="" title="">
            <a:extLst>
              <a:ext uri="{FF2B5EF4-FFF2-40B4-BE49-F238E27FC236}">
                <a16:creationId xmlns:a16="http://schemas.microsoft.com/office/drawing/2014/main" id="{0908A38B-3957-440C-A392-9CD9560ACB1D}"/>
              </a:ext>
            </a:extLst>
          </p:cNvPr>
          <p:cNvSpPr txBox="1">
            <a:spLocks/>
          </p:cNvSpPr>
          <p:nvPr/>
        </p:nvSpPr>
        <p:spPr>
          <a:xfrm>
            <a:off x="443060" y="262628"/>
            <a:ext cx="11748940" cy="826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  <a:cs typeface="Calibri" panose="020F0502020204030204" pitchFamily="34" charset="0"/>
              </a:rPr>
              <a:t>Biden Executive Order:</a:t>
            </a:r>
          </a:p>
          <a:p>
            <a:r>
              <a:rPr lang="en-US" sz="3000" dirty="0">
                <a:solidFill>
                  <a:schemeClr val="tx1"/>
                </a:solidFill>
                <a:cs typeface="Calibri" panose="020F0502020204030204" pitchFamily="34" charset="0"/>
              </a:rPr>
              <a:t>Improving Cybersecurity (May 12, 2021)</a:t>
            </a:r>
          </a:p>
        </p:txBody>
      </p:sp>
      <p:cxnSp>
        <p:nvCxnSpPr>
          <p:cNvPr id="8" name="Straight Connector 7" descr="" title="">
            <a:extLst>
              <a:ext uri="{FF2B5EF4-FFF2-40B4-BE49-F238E27FC236}">
                <a16:creationId xmlns:a16="http://schemas.microsoft.com/office/drawing/2014/main" id="{ABB7552F-B773-4EFF-B20E-E14A2B95CB11}"/>
              </a:ext>
            </a:extLst>
          </p:cNvPr>
          <p:cNvCxnSpPr>
            <a:cxnSpLocks/>
          </p:cNvCxnSpPr>
          <p:nvPr/>
        </p:nvCxnSpPr>
        <p:spPr>
          <a:xfrm>
            <a:off x="443060" y="1395164"/>
            <a:ext cx="986986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B1600148-ED7B-41DD-95C4-968A3B38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9" descr="" title="">
            <a:extLst>
              <a:ext uri="{FF2B5EF4-FFF2-40B4-BE49-F238E27FC236}">
                <a16:creationId xmlns:a16="http://schemas.microsoft.com/office/drawing/2014/main" id="{61E3B066-33A6-446D-A75D-E59C75A3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7922" y="6356350"/>
            <a:ext cx="1436157" cy="365125"/>
          </a:xfrm>
        </p:spPr>
        <p:txBody>
          <a:bodyPr/>
          <a:lstStyle/>
          <a:p>
            <a:r>
              <a:rPr lang="en-US" dirty="0"/>
              <a:t>sheppardmullin.com</a:t>
            </a:r>
          </a:p>
        </p:txBody>
      </p:sp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2B09CD1F-B52D-4857-B3E7-F4C86B69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54390" y="262628"/>
            <a:ext cx="2958534" cy="14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286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" title="">
            <a:extLst>
              <a:ext uri="{FF2B5EF4-FFF2-40B4-BE49-F238E27FC236}">
                <a16:creationId xmlns:a16="http://schemas.microsoft.com/office/drawing/2014/main" id="{AAB56AE7-1D76-46DA-8B49-8E6881CF7A64}"/>
              </a:ext>
            </a:extLst>
          </p:cNvPr>
          <p:cNvSpPr/>
          <p:nvPr/>
        </p:nvSpPr>
        <p:spPr>
          <a:xfrm>
            <a:off x="10614580" y="765928"/>
            <a:ext cx="1577419" cy="532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C19325A-7B8A-47F5-9D41-8B08FE83D0C0}"/>
              </a:ext>
            </a:extLst>
          </p:cNvPr>
          <p:cNvSpPr txBox="1">
            <a:spLocks/>
          </p:cNvSpPr>
          <p:nvPr/>
        </p:nvSpPr>
        <p:spPr>
          <a:xfrm>
            <a:off x="852339" y="1848734"/>
            <a:ext cx="9611413" cy="43150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/>
              <a:t>Sharing Threat Information</a:t>
            </a:r>
            <a:r>
              <a:rPr lang="en-US" sz="3200" b="1" dirty="0"/>
              <a:t> </a:t>
            </a:r>
            <a:r>
              <a:rPr lang="en-US" sz="3200" dirty="0"/>
              <a:t>– It is policy that </a:t>
            </a:r>
            <a:r>
              <a:rPr lang="en-US" sz="3200" b="1" dirty="0"/>
              <a:t>information and communications technology (“ICT”) service providers must promptly report cyber incidents</a:t>
            </a:r>
          </a:p>
          <a:p>
            <a:pPr lvl="1"/>
            <a:r>
              <a:rPr lang="en-US" sz="3000" dirty="0"/>
              <a:t>New proposed FAR provisions expected </a:t>
            </a:r>
            <a:r>
              <a:rPr lang="en-US" sz="3000" b="1" dirty="0">
                <a:solidFill>
                  <a:srgbClr val="FF0000"/>
                </a:solidFill>
              </a:rPr>
              <a:t>late September 2021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/>
              <a:t>*Focus on streamlining/standardizing cybersecurity contractual requirements across agencies</a:t>
            </a:r>
          </a:p>
          <a:p>
            <a:pPr lvl="1"/>
            <a:r>
              <a:rPr lang="en-US" sz="2800" dirty="0"/>
              <a:t>New proposed FAR provisions expected </a:t>
            </a:r>
            <a:r>
              <a:rPr lang="en-US" sz="2800" b="1" dirty="0">
                <a:solidFill>
                  <a:srgbClr val="FF0000"/>
                </a:solidFill>
              </a:rPr>
              <a:t>early September 2021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itle 1" descr="" title="">
            <a:extLst>
              <a:ext uri="{FF2B5EF4-FFF2-40B4-BE49-F238E27FC236}">
                <a16:creationId xmlns:a16="http://schemas.microsoft.com/office/drawing/2014/main" id="{0908A38B-3957-440C-A392-9CD9560ACB1D}"/>
              </a:ext>
            </a:extLst>
          </p:cNvPr>
          <p:cNvSpPr txBox="1">
            <a:spLocks/>
          </p:cNvSpPr>
          <p:nvPr/>
        </p:nvSpPr>
        <p:spPr>
          <a:xfrm>
            <a:off x="443060" y="262628"/>
            <a:ext cx="11748940" cy="826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  <a:cs typeface="Calibri" panose="020F0502020204030204" pitchFamily="34" charset="0"/>
              </a:rPr>
              <a:t>Biden Executive Order:</a:t>
            </a:r>
          </a:p>
          <a:p>
            <a:r>
              <a:rPr lang="en-US" sz="3000" dirty="0">
                <a:solidFill>
                  <a:schemeClr val="tx1"/>
                </a:solidFill>
                <a:cs typeface="Calibri" panose="020F0502020204030204" pitchFamily="34" charset="0"/>
              </a:rPr>
              <a:t>Improving Cybersecurity (May 12, 2021)</a:t>
            </a:r>
          </a:p>
        </p:txBody>
      </p:sp>
      <p:cxnSp>
        <p:nvCxnSpPr>
          <p:cNvPr id="8" name="Straight Connector 7" descr="" title="">
            <a:extLst>
              <a:ext uri="{FF2B5EF4-FFF2-40B4-BE49-F238E27FC236}">
                <a16:creationId xmlns:a16="http://schemas.microsoft.com/office/drawing/2014/main" id="{ABB7552F-B773-4EFF-B20E-E14A2B95CB11}"/>
              </a:ext>
            </a:extLst>
          </p:cNvPr>
          <p:cNvCxnSpPr>
            <a:cxnSpLocks/>
          </p:cNvCxnSpPr>
          <p:nvPr/>
        </p:nvCxnSpPr>
        <p:spPr>
          <a:xfrm>
            <a:off x="443060" y="1395164"/>
            <a:ext cx="986986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B1600148-ED7B-41DD-95C4-968A3B38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3</a:t>
            </a:fld>
            <a:endParaRPr lang="en-US"/>
          </a:p>
        </p:txBody>
      </p:sp>
      <p:sp>
        <p:nvSpPr>
          <p:cNvPr id="10" name="Footer Placeholder 9" descr="" title="">
            <a:extLst>
              <a:ext uri="{FF2B5EF4-FFF2-40B4-BE49-F238E27FC236}">
                <a16:creationId xmlns:a16="http://schemas.microsoft.com/office/drawing/2014/main" id="{61E3B066-33A6-446D-A75D-E59C75A3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7922" y="6356350"/>
            <a:ext cx="1436157" cy="365125"/>
          </a:xfrm>
        </p:spPr>
        <p:txBody>
          <a:bodyPr/>
          <a:lstStyle/>
          <a:p>
            <a:r>
              <a:rPr lang="en-US" dirty="0"/>
              <a:t>sheppardmullin.com</a:t>
            </a:r>
          </a:p>
        </p:txBody>
      </p:sp>
    </p:spTree>
    <p:extLst>
      <p:ext uri="{BB962C8B-B14F-4D97-AF65-F5344CB8AC3E}">
        <p14:creationId xmlns:p14="http://schemas.microsoft.com/office/powerpoint/2010/main" val="35077069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" title="">
            <a:extLst>
              <a:ext uri="{FF2B5EF4-FFF2-40B4-BE49-F238E27FC236}">
                <a16:creationId xmlns:a16="http://schemas.microsoft.com/office/drawing/2014/main" id="{AAB56AE7-1D76-46DA-8B49-8E6881CF7A64}"/>
              </a:ext>
            </a:extLst>
          </p:cNvPr>
          <p:cNvSpPr/>
          <p:nvPr/>
        </p:nvSpPr>
        <p:spPr>
          <a:xfrm>
            <a:off x="10614580" y="765928"/>
            <a:ext cx="1577419" cy="532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C19325A-7B8A-47F5-9D41-8B08FE83D0C0}"/>
              </a:ext>
            </a:extLst>
          </p:cNvPr>
          <p:cNvSpPr txBox="1">
            <a:spLocks/>
          </p:cNvSpPr>
          <p:nvPr/>
        </p:nvSpPr>
        <p:spPr>
          <a:xfrm>
            <a:off x="767497" y="1856512"/>
            <a:ext cx="9611413" cy="4599705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/>
              <a:t>Modernizing Federal Government Cybersecurity</a:t>
            </a:r>
            <a:r>
              <a:rPr lang="en-US" sz="3200" b="1" dirty="0"/>
              <a:t> </a:t>
            </a:r>
            <a:r>
              <a:rPr lang="en-US" sz="3200" dirty="0"/>
              <a:t>– requires the government to modernize its approach to cybersecurity, to include prioritizing cloud solutions and Zero Trust Architecture</a:t>
            </a:r>
          </a:p>
          <a:p>
            <a:pPr lvl="1"/>
            <a:r>
              <a:rPr lang="en-US" sz="2800" dirty="0"/>
              <a:t>The government will begin to </a:t>
            </a:r>
            <a:r>
              <a:rPr lang="en-US" sz="2800"/>
              <a:t>modernize FedRAMP within 60 days (</a:t>
            </a:r>
            <a:r>
              <a:rPr lang="en-US" sz="2800" b="1"/>
              <a:t>July 2021</a:t>
            </a:r>
            <a:r>
              <a:rPr lang="en-US" sz="2800"/>
              <a:t>)</a:t>
            </a:r>
            <a:endParaRPr lang="en-US" sz="2800" dirty="0"/>
          </a:p>
          <a:p>
            <a:r>
              <a:rPr lang="en-US" sz="3200" dirty="0"/>
              <a:t>Establishes a government </a:t>
            </a:r>
            <a:r>
              <a:rPr lang="en-US" sz="3200" b="1" u="sng" dirty="0"/>
              <a:t>Cyber Safety Review Board</a:t>
            </a:r>
            <a:r>
              <a:rPr lang="en-US" sz="3200" b="1" dirty="0"/>
              <a:t> </a:t>
            </a:r>
            <a:r>
              <a:rPr lang="en-US" sz="3200" dirty="0"/>
              <a:t>to review and assess significant cyber incidents</a:t>
            </a:r>
          </a:p>
          <a:p>
            <a:endParaRPr lang="en-US" sz="3000" dirty="0"/>
          </a:p>
          <a:p>
            <a:pPr marL="960120" lvl="2" indent="0">
              <a:buClr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itle 1" descr="" title="">
            <a:extLst>
              <a:ext uri="{FF2B5EF4-FFF2-40B4-BE49-F238E27FC236}">
                <a16:creationId xmlns:a16="http://schemas.microsoft.com/office/drawing/2014/main" id="{0908A38B-3957-440C-A392-9CD9560ACB1D}"/>
              </a:ext>
            </a:extLst>
          </p:cNvPr>
          <p:cNvSpPr txBox="1">
            <a:spLocks/>
          </p:cNvSpPr>
          <p:nvPr/>
        </p:nvSpPr>
        <p:spPr>
          <a:xfrm>
            <a:off x="443060" y="262628"/>
            <a:ext cx="11748940" cy="826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  <a:cs typeface="Calibri" panose="020F0502020204030204" pitchFamily="34" charset="0"/>
              </a:rPr>
              <a:t>Biden Executive Order:</a:t>
            </a:r>
          </a:p>
          <a:p>
            <a:r>
              <a:rPr lang="en-US" sz="3000" dirty="0">
                <a:solidFill>
                  <a:schemeClr val="tx1"/>
                </a:solidFill>
                <a:cs typeface="Calibri" panose="020F0502020204030204" pitchFamily="34" charset="0"/>
              </a:rPr>
              <a:t>Improving Cybersecurity (May 12, 2021)</a:t>
            </a:r>
          </a:p>
        </p:txBody>
      </p:sp>
      <p:cxnSp>
        <p:nvCxnSpPr>
          <p:cNvPr id="8" name="Straight Connector 7" descr="" title="">
            <a:extLst>
              <a:ext uri="{FF2B5EF4-FFF2-40B4-BE49-F238E27FC236}">
                <a16:creationId xmlns:a16="http://schemas.microsoft.com/office/drawing/2014/main" id="{ABB7552F-B773-4EFF-B20E-E14A2B95CB11}"/>
              </a:ext>
            </a:extLst>
          </p:cNvPr>
          <p:cNvCxnSpPr>
            <a:cxnSpLocks/>
          </p:cNvCxnSpPr>
          <p:nvPr/>
        </p:nvCxnSpPr>
        <p:spPr>
          <a:xfrm>
            <a:off x="443060" y="1395164"/>
            <a:ext cx="986986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B1600148-ED7B-41DD-95C4-968A3B38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9" descr="" title="">
            <a:extLst>
              <a:ext uri="{FF2B5EF4-FFF2-40B4-BE49-F238E27FC236}">
                <a16:creationId xmlns:a16="http://schemas.microsoft.com/office/drawing/2014/main" id="{61E3B066-33A6-446D-A75D-E59C75A3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7922" y="6356350"/>
            <a:ext cx="1436157" cy="365125"/>
          </a:xfrm>
        </p:spPr>
        <p:txBody>
          <a:bodyPr/>
          <a:lstStyle/>
          <a:p>
            <a:r>
              <a:rPr lang="en-US" dirty="0"/>
              <a:t>sheppardmullin.com</a:t>
            </a:r>
          </a:p>
        </p:txBody>
      </p:sp>
    </p:spTree>
    <p:extLst>
      <p:ext uri="{BB962C8B-B14F-4D97-AF65-F5344CB8AC3E}">
        <p14:creationId xmlns:p14="http://schemas.microsoft.com/office/powerpoint/2010/main" val="992129382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" title="">
            <a:extLst>
              <a:ext uri="{FF2B5EF4-FFF2-40B4-BE49-F238E27FC236}">
                <a16:creationId xmlns:a16="http://schemas.microsoft.com/office/drawing/2014/main" id="{AAB56AE7-1D76-46DA-8B49-8E6881CF7A64}"/>
              </a:ext>
            </a:extLst>
          </p:cNvPr>
          <p:cNvSpPr/>
          <p:nvPr/>
        </p:nvSpPr>
        <p:spPr>
          <a:xfrm>
            <a:off x="10614580" y="765928"/>
            <a:ext cx="1577419" cy="532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 descr="" title="">
            <a:extLst>
              <a:ext uri="{FF2B5EF4-FFF2-40B4-BE49-F238E27FC236}">
                <a16:creationId xmlns:a16="http://schemas.microsoft.com/office/drawing/2014/main" id="{FC19325A-7B8A-47F5-9D41-8B08FE83D0C0}"/>
              </a:ext>
            </a:extLst>
          </p:cNvPr>
          <p:cNvSpPr txBox="1">
            <a:spLocks/>
          </p:cNvSpPr>
          <p:nvPr/>
        </p:nvSpPr>
        <p:spPr>
          <a:xfrm>
            <a:off x="767497" y="1856512"/>
            <a:ext cx="9611413" cy="486496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sng" dirty="0"/>
              <a:t>Enhancing Software Supply Chain Security</a:t>
            </a:r>
            <a:r>
              <a:rPr lang="en-US" sz="3200" b="1" dirty="0"/>
              <a:t> </a:t>
            </a:r>
            <a:r>
              <a:rPr lang="en-US" sz="3200" dirty="0"/>
              <a:t>– focus on “critical software”</a:t>
            </a:r>
          </a:p>
          <a:p>
            <a:pPr lvl="1"/>
            <a:r>
              <a:rPr lang="en-US" sz="2800" dirty="0"/>
              <a:t>Preliminary and updated guidance will be published relating to enhancing software supply chain security</a:t>
            </a:r>
          </a:p>
          <a:p>
            <a:pPr lvl="1"/>
            <a:r>
              <a:rPr lang="en-US" sz="2800" dirty="0"/>
              <a:t>The government will identify IoT cybersecurity criteria for a consumer labeling program</a:t>
            </a:r>
          </a:p>
          <a:p>
            <a:pPr lvl="1"/>
            <a:r>
              <a:rPr lang="en-US" sz="2800" dirty="0"/>
              <a:t>The government will identify secure software development practices or criteria for a consumer software labeling program</a:t>
            </a:r>
          </a:p>
          <a:p>
            <a:pPr lvl="1"/>
            <a:r>
              <a:rPr lang="en-US" sz="2800" dirty="0"/>
              <a:t>New proposed FAR provisions expected </a:t>
            </a:r>
            <a:r>
              <a:rPr lang="en-US" sz="2800" b="1" dirty="0">
                <a:solidFill>
                  <a:srgbClr val="FF0000"/>
                </a:solidFill>
              </a:rPr>
              <a:t>after 1 year (mid-2022)</a:t>
            </a:r>
            <a:endParaRPr lang="en-US" sz="2800" dirty="0">
              <a:solidFill>
                <a:srgbClr val="FF0000"/>
              </a:solidFill>
            </a:endParaRPr>
          </a:p>
          <a:p>
            <a:pPr marL="960120" lvl="2" indent="0">
              <a:buClrTx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itle 1" descr="" title="">
            <a:extLst>
              <a:ext uri="{FF2B5EF4-FFF2-40B4-BE49-F238E27FC236}">
                <a16:creationId xmlns:a16="http://schemas.microsoft.com/office/drawing/2014/main" id="{0908A38B-3957-440C-A392-9CD9560ACB1D}"/>
              </a:ext>
            </a:extLst>
          </p:cNvPr>
          <p:cNvSpPr txBox="1">
            <a:spLocks/>
          </p:cNvSpPr>
          <p:nvPr/>
        </p:nvSpPr>
        <p:spPr>
          <a:xfrm>
            <a:off x="443060" y="262628"/>
            <a:ext cx="11748940" cy="826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  <a:cs typeface="Calibri" panose="020F0502020204030204" pitchFamily="34" charset="0"/>
              </a:rPr>
              <a:t>Biden Executive Order:</a:t>
            </a:r>
          </a:p>
          <a:p>
            <a:r>
              <a:rPr lang="en-US" sz="3000" dirty="0">
                <a:solidFill>
                  <a:schemeClr val="tx1"/>
                </a:solidFill>
                <a:cs typeface="Calibri" panose="020F0502020204030204" pitchFamily="34" charset="0"/>
              </a:rPr>
              <a:t>Improving Cybersecurity (May 12, 2021)</a:t>
            </a:r>
          </a:p>
        </p:txBody>
      </p:sp>
      <p:cxnSp>
        <p:nvCxnSpPr>
          <p:cNvPr id="8" name="Straight Connector 7" descr="" title="">
            <a:extLst>
              <a:ext uri="{FF2B5EF4-FFF2-40B4-BE49-F238E27FC236}">
                <a16:creationId xmlns:a16="http://schemas.microsoft.com/office/drawing/2014/main" id="{ABB7552F-B773-4EFF-B20E-E14A2B95CB11}"/>
              </a:ext>
            </a:extLst>
          </p:cNvPr>
          <p:cNvCxnSpPr>
            <a:cxnSpLocks/>
          </p:cNvCxnSpPr>
          <p:nvPr/>
        </p:nvCxnSpPr>
        <p:spPr>
          <a:xfrm>
            <a:off x="443060" y="1395164"/>
            <a:ext cx="986986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 descr="" title="">
            <a:extLst>
              <a:ext uri="{FF2B5EF4-FFF2-40B4-BE49-F238E27FC236}">
                <a16:creationId xmlns:a16="http://schemas.microsoft.com/office/drawing/2014/main" id="{B1600148-ED7B-41DD-95C4-968A3B38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5</a:t>
            </a:fld>
            <a:endParaRPr lang="en-US"/>
          </a:p>
        </p:txBody>
      </p:sp>
      <p:sp>
        <p:nvSpPr>
          <p:cNvPr id="10" name="Footer Placeholder 9" descr="" title="">
            <a:extLst>
              <a:ext uri="{FF2B5EF4-FFF2-40B4-BE49-F238E27FC236}">
                <a16:creationId xmlns:a16="http://schemas.microsoft.com/office/drawing/2014/main" id="{61E3B066-33A6-446D-A75D-E59C75A3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7922" y="6356350"/>
            <a:ext cx="1436157" cy="365125"/>
          </a:xfrm>
        </p:spPr>
        <p:txBody>
          <a:bodyPr/>
          <a:lstStyle/>
          <a:p>
            <a:r>
              <a:rPr lang="en-US" dirty="0"/>
              <a:t>sheppardmullin.com</a:t>
            </a:r>
          </a:p>
        </p:txBody>
      </p:sp>
    </p:spTree>
    <p:extLst>
      <p:ext uri="{BB962C8B-B14F-4D97-AF65-F5344CB8AC3E}">
        <p14:creationId xmlns:p14="http://schemas.microsoft.com/office/powerpoint/2010/main" val="1025398752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" title="">
            <a:extLst>
              <a:ext uri="{FF2B5EF4-FFF2-40B4-BE49-F238E27FC236}">
                <a16:creationId xmlns:a16="http://schemas.microsoft.com/office/drawing/2014/main" id="{17BD940D-EA6E-46C7-90A9-5DE56C0E6F4D}"/>
              </a:ext>
            </a:extLst>
          </p:cNvPr>
          <p:cNvSpPr/>
          <p:nvPr/>
        </p:nvSpPr>
        <p:spPr>
          <a:xfrm>
            <a:off x="1080940" y="790108"/>
            <a:ext cx="10030120" cy="1979629"/>
          </a:xfrm>
          <a:prstGeom prst="rect">
            <a:avLst/>
          </a:prstGeom>
          <a:solidFill>
            <a:srgbClr val="40BA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 descr="" title="">
            <a:extLst>
              <a:ext uri="{FF2B5EF4-FFF2-40B4-BE49-F238E27FC236}">
                <a16:creationId xmlns:a16="http://schemas.microsoft.com/office/drawing/2014/main" id="{8FCA0A8B-BF77-4A5E-85E5-35E46E3D2E42}"/>
              </a:ext>
            </a:extLst>
          </p:cNvPr>
          <p:cNvGrpSpPr/>
          <p:nvPr/>
        </p:nvGrpSpPr>
        <p:grpSpPr>
          <a:xfrm>
            <a:off x="4589328" y="2058634"/>
            <a:ext cx="3013343" cy="3045095"/>
            <a:chOff x="2225875" y="1863148"/>
            <a:chExt cx="3013343" cy="3045095"/>
          </a:xfrm>
        </p:grpSpPr>
        <p:sp>
          <p:nvSpPr>
            <p:cNvPr id="5" name="Oval 4" descr="" title="">
              <a:extLst>
                <a:ext uri="{FF2B5EF4-FFF2-40B4-BE49-F238E27FC236}">
                  <a16:creationId xmlns:a16="http://schemas.microsoft.com/office/drawing/2014/main" id="{F3E2E38E-B285-438E-BA45-CE645555A560}"/>
                </a:ext>
              </a:extLst>
            </p:cNvPr>
            <p:cNvSpPr/>
            <p:nvPr/>
          </p:nvSpPr>
          <p:spPr>
            <a:xfrm>
              <a:off x="2225875" y="1863148"/>
              <a:ext cx="3013343" cy="304509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" title="">
              <a:extLst>
                <a:ext uri="{FF2B5EF4-FFF2-40B4-BE49-F238E27FC236}">
                  <a16:creationId xmlns:a16="http://schemas.microsoft.com/office/drawing/2014/main" id="{9DA34DD3-6BA5-4F86-93B9-BDC099175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" b="19625"/>
            <a:stretch/>
          </p:blipFill>
          <p:spPr>
            <a:xfrm>
              <a:off x="2330720" y="1983869"/>
              <a:ext cx="2803653" cy="280365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" name="TextBox 3" descr="" title="">
            <a:extLst>
              <a:ext uri="{FF2B5EF4-FFF2-40B4-BE49-F238E27FC236}">
                <a16:creationId xmlns:a16="http://schemas.microsoft.com/office/drawing/2014/main" id="{E2F065DC-2D18-4FFE-B752-3B23EA3BFDB1}"/>
              </a:ext>
            </a:extLst>
          </p:cNvPr>
          <p:cNvSpPr txBox="1"/>
          <p:nvPr/>
        </p:nvSpPr>
        <p:spPr>
          <a:xfrm>
            <a:off x="4497200" y="1133592"/>
            <a:ext cx="319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9" name="Rectangle 18" descr="" title="">
            <a:extLst>
              <a:ext uri="{FF2B5EF4-FFF2-40B4-BE49-F238E27FC236}">
                <a16:creationId xmlns:a16="http://schemas.microsoft.com/office/drawing/2014/main" id="{CD0B747D-1BC0-4917-A10A-61CBEA30D8D0}"/>
              </a:ext>
            </a:extLst>
          </p:cNvPr>
          <p:cNvSpPr/>
          <p:nvPr/>
        </p:nvSpPr>
        <p:spPr>
          <a:xfrm>
            <a:off x="4630224" y="5347381"/>
            <a:ext cx="2931549" cy="7540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>
                <a:solidFill>
                  <a:srgbClr val="40BA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Townsend Bourne</a:t>
            </a:r>
            <a:endParaRPr lang="en-US" sz="1600" kern="0" dirty="0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kern="0" dirty="0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kern="0" dirty="0">
              <a:solidFill>
                <a:srgbClr val="40BA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16" descr="" title="">
            <a:extLst>
              <a:ext uri="{FF2B5EF4-FFF2-40B4-BE49-F238E27FC236}">
                <a16:creationId xmlns:a16="http://schemas.microsoft.com/office/drawing/2014/main" id="{1BEFE49B-8471-4626-B347-2575D572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06220-0A76-4338-B1F0-AAD4855AED18}" type="slidenum">
              <a:rPr lang="en-US" smtClean="0"/>
              <a:t>6</a:t>
            </a:fld>
            <a:endParaRPr lang="en-US" dirty="0"/>
          </a:p>
        </p:txBody>
      </p:sp>
      <p:sp>
        <p:nvSpPr>
          <p:cNvPr id="30" name="Footer Placeholder 29" descr="" title="">
            <a:extLst>
              <a:ext uri="{FF2B5EF4-FFF2-40B4-BE49-F238E27FC236}">
                <a16:creationId xmlns:a16="http://schemas.microsoft.com/office/drawing/2014/main" id="{0711C8A4-C983-41A4-93FA-9B8F4AC7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sheppardmullin.com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13093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1900-01-01T07:00:00.0000000Z</lastPrinted>
  <dcterms:created xsi:type="dcterms:W3CDTF">1900-01-01T07:00:00.0000000Z</dcterms:created>
  <dcterms:modified xsi:type="dcterms:W3CDTF">1900-01-01T07:00:00.0000000Z</dcterms:modified>
</coreProperties>
</file>