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256" r:id="rId5"/>
    <p:sldId id="307" r:id="rId6"/>
    <p:sldId id="306" r:id="rId7"/>
    <p:sldId id="271" r:id="rId8"/>
    <p:sldId id="272" r:id="rId9"/>
    <p:sldId id="267" r:id="rId10"/>
    <p:sldId id="270" r:id="rId11"/>
    <p:sldId id="268" r:id="rId12"/>
    <p:sldId id="262" r:id="rId13"/>
    <p:sldId id="269" r:id="rId14"/>
    <p:sldId id="273" r:id="rId15"/>
    <p:sldId id="260" r:id="rId16"/>
    <p:sldId id="264" r:id="rId17"/>
    <p:sldId id="265" r:id="rId18"/>
    <p:sldId id="266" r:id="rId19"/>
    <p:sldId id="305"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304"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39B"/>
    <a:srgbClr val="113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63" autoAdjust="0"/>
    <p:restoredTop sz="94660"/>
  </p:normalViewPr>
  <p:slideViewPr>
    <p:cSldViewPr snapToGrid="0" snapToObjects="1">
      <p:cViewPr varScale="1">
        <p:scale>
          <a:sx n="68" d="100"/>
          <a:sy n="68" d="100"/>
        </p:scale>
        <p:origin x="816"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60DA94-92CE-A943-8A9B-85860C97D2A4}" type="datetimeFigureOut">
              <a:rPr lang="en-US" smtClean="0"/>
              <a:t>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F7219A-248C-2549-808F-21E57E0ECE26}" type="slidenum">
              <a:rPr lang="en-US" smtClean="0"/>
              <a:t>‹#›</a:t>
            </a:fld>
            <a:endParaRPr lang="en-US"/>
          </a:p>
        </p:txBody>
      </p:sp>
    </p:spTree>
    <p:extLst>
      <p:ext uri="{BB962C8B-B14F-4D97-AF65-F5344CB8AC3E}">
        <p14:creationId xmlns:p14="http://schemas.microsoft.com/office/powerpoint/2010/main" val="7354940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6900E-2E28-5D46-8D70-BE00AA571323}" type="datetimeFigureOut">
              <a:rPr lang="en-US" smtClean="0"/>
              <a:t>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ABF20-4B5A-F146-B284-0F71C2721FD6}" type="slidenum">
              <a:rPr lang="en-US" smtClean="0"/>
              <a:t>‹#›</a:t>
            </a:fld>
            <a:endParaRPr lang="en-US"/>
          </a:p>
        </p:txBody>
      </p:sp>
    </p:spTree>
    <p:extLst>
      <p:ext uri="{BB962C8B-B14F-4D97-AF65-F5344CB8AC3E}">
        <p14:creationId xmlns:p14="http://schemas.microsoft.com/office/powerpoint/2010/main" val="39168756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675464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09197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10509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582887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48980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863668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069447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294558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14139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27652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52990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61270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65149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60084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7699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580604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0750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206542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he_CGP_PPT_Template_042114a_CVR2.jpg"/>
          <p:cNvPicPr>
            <a:picLocks noChangeAspect="1"/>
          </p:cNvPicPr>
          <p:nvPr userDrawn="1"/>
        </p:nvPicPr>
        <p:blipFill rotWithShape="1">
          <a:blip r:embed="rId2">
            <a:extLst>
              <a:ext uri="{28A0092B-C50C-407E-A947-70E740481C1C}">
                <a14:useLocalDpi xmlns:a14="http://schemas.microsoft.com/office/drawing/2010/main" val="0"/>
              </a:ext>
            </a:extLst>
          </a:blip>
          <a:srcRect t="1220" r="1221" b="1220"/>
          <a:stretch/>
        </p:blipFill>
        <p:spPr>
          <a:xfrm>
            <a:off x="0" y="0"/>
            <a:ext cx="9144000" cy="6773333"/>
          </a:xfrm>
          <a:prstGeom prst="rect">
            <a:avLst/>
          </a:prstGeom>
        </p:spPr>
      </p:pic>
      <p:sp>
        <p:nvSpPr>
          <p:cNvPr id="5" name="Rectangle 4"/>
          <p:cNvSpPr/>
          <p:nvPr userDrawn="1"/>
        </p:nvSpPr>
        <p:spPr>
          <a:xfrm>
            <a:off x="0" y="5014149"/>
            <a:ext cx="9144000" cy="1843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799" y="1375070"/>
            <a:ext cx="6313311" cy="928156"/>
          </a:xfrm>
        </p:spPr>
        <p:txBody>
          <a:bodyPr>
            <a:noAutofit/>
          </a:bodyPr>
          <a:lstStyle>
            <a:lvl1pPr algn="l">
              <a:lnSpc>
                <a:spcPct val="80000"/>
              </a:lnSpc>
              <a:defRPr sz="3500">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685800" y="2303226"/>
            <a:ext cx="6313310" cy="624065"/>
          </a:xfrm>
        </p:spPr>
        <p:txBody>
          <a:bodyPr>
            <a:normAutofit/>
          </a:bodyPr>
          <a:lstStyle>
            <a:lvl1pPr marL="0" indent="0" algn="l">
              <a:lnSpc>
                <a:spcPct val="80000"/>
              </a:lnSpc>
              <a:buNone/>
              <a:defRPr sz="3000">
                <a:solidFill>
                  <a:srgbClr val="11388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descr="CGP35-horiz-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799" y="5419439"/>
            <a:ext cx="2883408" cy="1033272"/>
          </a:xfrm>
          <a:prstGeom prst="rect">
            <a:avLst/>
          </a:prstGeom>
        </p:spPr>
      </p:pic>
    </p:spTree>
    <p:extLst>
      <p:ext uri="{BB962C8B-B14F-4D97-AF65-F5344CB8AC3E}">
        <p14:creationId xmlns:p14="http://schemas.microsoft.com/office/powerpoint/2010/main" val="167081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7806"/>
          </a:xfrm>
        </p:spPr>
        <p:txBody>
          <a:bodyPr>
            <a:noAutofit/>
          </a:bodyPr>
          <a:lstStyle>
            <a:lvl1pPr algn="l">
              <a:lnSpc>
                <a:spcPct val="80000"/>
              </a:lnSpc>
              <a:defRPr sz="3500">
                <a:solidFill>
                  <a:srgbClr val="16439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129833"/>
            <a:ext cx="8229600" cy="4608685"/>
          </a:xfrm>
        </p:spPr>
        <p:txBody>
          <a:bodyPr>
            <a:noAutofit/>
          </a:bodyPr>
          <a:lstStyle>
            <a:lvl1pPr>
              <a:buClr>
                <a:srgbClr val="16439B"/>
              </a:buClr>
              <a:defRPr sz="2800">
                <a:solidFill>
                  <a:schemeClr val="tx1">
                    <a:lumMod val="75000"/>
                    <a:lumOff val="25000"/>
                  </a:schemeClr>
                </a:solidFill>
                <a:latin typeface="Arial"/>
                <a:cs typeface="Arial"/>
              </a:defRPr>
            </a:lvl1pPr>
            <a:lvl2pPr>
              <a:buClr>
                <a:srgbClr val="16439B"/>
              </a:buClr>
              <a:defRPr sz="2300">
                <a:solidFill>
                  <a:schemeClr val="tx1">
                    <a:lumMod val="75000"/>
                    <a:lumOff val="25000"/>
                  </a:schemeClr>
                </a:solidFill>
                <a:latin typeface="Arial"/>
                <a:cs typeface="Arial"/>
              </a:defRPr>
            </a:lvl2pPr>
            <a:lvl3pPr>
              <a:buClr>
                <a:srgbClr val="16439B"/>
              </a:buClr>
              <a:defRPr sz="1800">
                <a:solidFill>
                  <a:schemeClr val="tx1">
                    <a:lumMod val="75000"/>
                    <a:lumOff val="25000"/>
                  </a:schemeClr>
                </a:solidFill>
                <a:latin typeface="Arial"/>
                <a:cs typeface="Arial"/>
              </a:defRPr>
            </a:lvl3pPr>
            <a:lvl4pPr>
              <a:buClr>
                <a:srgbClr val="16439B"/>
              </a:buClr>
              <a:defRPr sz="1300">
                <a:solidFill>
                  <a:schemeClr val="tx1">
                    <a:lumMod val="75000"/>
                    <a:lumOff val="25000"/>
                  </a:schemeClr>
                </a:solidFill>
                <a:latin typeface="Arial"/>
                <a:cs typeface="Arial"/>
              </a:defRPr>
            </a:lvl4pPr>
            <a:lvl5pPr>
              <a:buClr>
                <a:srgbClr val="16439B"/>
              </a:buClr>
              <a:defRPr sz="1000">
                <a:solidFill>
                  <a:schemeClr val="tx1">
                    <a:lumMod val="75000"/>
                    <a:lumOff val="25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430918" y="6037616"/>
            <a:ext cx="511763" cy="246221"/>
          </a:xfrm>
        </p:spPr>
        <p:txBody>
          <a:bodyPr>
            <a:noAutofit/>
          </a:bodyPr>
          <a:lstStyle>
            <a:lvl1pPr algn="l">
              <a:defRPr sz="1000">
                <a:latin typeface="Arial"/>
                <a:cs typeface="Arial"/>
              </a:defRPr>
            </a:lvl1pPr>
          </a:lstStyle>
          <a:p>
            <a:fld id="{C0B13B1D-4EC0-7B44-8B63-0830B37E9229}" type="slidenum">
              <a:rPr lang="en-US" smtClean="0"/>
              <a:pPr/>
              <a:t>‹#›</a:t>
            </a:fld>
            <a:endParaRPr lang="en-US" dirty="0"/>
          </a:p>
        </p:txBody>
      </p:sp>
      <p:sp>
        <p:nvSpPr>
          <p:cNvPr id="7" name="TextBox 6"/>
          <p:cNvSpPr txBox="1"/>
          <p:nvPr userDrawn="1"/>
        </p:nvSpPr>
        <p:spPr>
          <a:xfrm>
            <a:off x="8036349" y="6037616"/>
            <a:ext cx="469825" cy="246221"/>
          </a:xfrm>
          <a:prstGeom prst="rect">
            <a:avLst/>
          </a:prstGeom>
          <a:noFill/>
        </p:spPr>
        <p:txBody>
          <a:bodyPr wrap="none" rtlCol="0">
            <a:noAutofit/>
          </a:bodyPr>
          <a:lstStyle/>
          <a:p>
            <a:r>
              <a:rPr lang="en-US" sz="1000" dirty="0">
                <a:solidFill>
                  <a:schemeClr val="bg1">
                    <a:lumMod val="50000"/>
                  </a:schemeClr>
                </a:solidFill>
                <a:latin typeface="Arial"/>
                <a:cs typeface="Arial"/>
              </a:rPr>
              <a:t>Slide</a:t>
            </a:r>
          </a:p>
        </p:txBody>
      </p:sp>
    </p:spTree>
    <p:extLst>
      <p:ext uri="{BB962C8B-B14F-4D97-AF65-F5344CB8AC3E}">
        <p14:creationId xmlns:p14="http://schemas.microsoft.com/office/powerpoint/2010/main" val="27186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7806"/>
          </a:xfrm>
        </p:spPr>
        <p:txBody>
          <a:bodyPr>
            <a:noAutofit/>
          </a:bodyPr>
          <a:lstStyle>
            <a:lvl1pPr algn="l">
              <a:lnSpc>
                <a:spcPct val="80000"/>
              </a:lnSpc>
              <a:defRPr sz="3500">
                <a:solidFill>
                  <a:srgbClr val="16439B"/>
                </a:solidFill>
                <a:latin typeface="Arial"/>
                <a:cs typeface="Aria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8430918" y="6037616"/>
            <a:ext cx="511763" cy="246221"/>
          </a:xfrm>
        </p:spPr>
        <p:txBody>
          <a:bodyPr>
            <a:noAutofit/>
          </a:bodyPr>
          <a:lstStyle>
            <a:lvl1pPr algn="l">
              <a:defRPr sz="1000">
                <a:latin typeface="Arial"/>
                <a:cs typeface="Arial"/>
              </a:defRPr>
            </a:lvl1pPr>
          </a:lstStyle>
          <a:p>
            <a:fld id="{C0B13B1D-4EC0-7B44-8B63-0830B37E9229}" type="slidenum">
              <a:rPr lang="en-US" smtClean="0"/>
              <a:pPr/>
              <a:t>‹#›</a:t>
            </a:fld>
            <a:endParaRPr lang="en-US" dirty="0"/>
          </a:p>
        </p:txBody>
      </p:sp>
      <p:sp>
        <p:nvSpPr>
          <p:cNvPr id="7" name="TextBox 6"/>
          <p:cNvSpPr txBox="1"/>
          <p:nvPr userDrawn="1"/>
        </p:nvSpPr>
        <p:spPr>
          <a:xfrm>
            <a:off x="8036349" y="6037616"/>
            <a:ext cx="469825" cy="246221"/>
          </a:xfrm>
          <a:prstGeom prst="rect">
            <a:avLst/>
          </a:prstGeom>
          <a:noFill/>
        </p:spPr>
        <p:txBody>
          <a:bodyPr wrap="none" rtlCol="0">
            <a:noAutofit/>
          </a:bodyPr>
          <a:lstStyle/>
          <a:p>
            <a:r>
              <a:rPr lang="en-US" sz="1000" dirty="0">
                <a:solidFill>
                  <a:schemeClr val="bg1">
                    <a:lumMod val="50000"/>
                  </a:schemeClr>
                </a:solidFill>
                <a:latin typeface="Arial"/>
                <a:cs typeface="Arial"/>
              </a:rPr>
              <a:t>Slide</a:t>
            </a:r>
          </a:p>
        </p:txBody>
      </p:sp>
      <p:sp>
        <p:nvSpPr>
          <p:cNvPr id="10" name="Content Placeholder 2"/>
          <p:cNvSpPr>
            <a:spLocks noGrp="1"/>
          </p:cNvSpPr>
          <p:nvPr>
            <p:ph sz="half" idx="13"/>
          </p:nvPr>
        </p:nvSpPr>
        <p:spPr>
          <a:xfrm>
            <a:off x="457200" y="1129833"/>
            <a:ext cx="4038600" cy="4525963"/>
          </a:xfrm>
        </p:spPr>
        <p:txBody>
          <a:bodyPr/>
          <a:lstStyle>
            <a:lvl1pPr>
              <a:buClr>
                <a:srgbClr val="16439B"/>
              </a:buClr>
              <a:defRPr sz="2800">
                <a:solidFill>
                  <a:schemeClr val="tx1">
                    <a:lumMod val="75000"/>
                    <a:lumOff val="25000"/>
                  </a:schemeClr>
                </a:solidFill>
                <a:latin typeface="Arial"/>
                <a:cs typeface="Arial"/>
              </a:defRPr>
            </a:lvl1pPr>
            <a:lvl2pPr>
              <a:buClr>
                <a:srgbClr val="16439B"/>
              </a:buClr>
              <a:defRPr sz="2300">
                <a:solidFill>
                  <a:schemeClr val="tx1">
                    <a:lumMod val="75000"/>
                    <a:lumOff val="25000"/>
                  </a:schemeClr>
                </a:solidFill>
                <a:latin typeface="Arial"/>
                <a:cs typeface="Arial"/>
              </a:defRPr>
            </a:lvl2pPr>
            <a:lvl3pPr>
              <a:buClr>
                <a:srgbClr val="16439B"/>
              </a:buClr>
              <a:defRPr sz="1800">
                <a:solidFill>
                  <a:schemeClr val="tx1">
                    <a:lumMod val="75000"/>
                    <a:lumOff val="25000"/>
                  </a:schemeClr>
                </a:solidFill>
                <a:latin typeface="Arial"/>
                <a:cs typeface="Arial"/>
              </a:defRPr>
            </a:lvl3pPr>
            <a:lvl4pPr>
              <a:buClr>
                <a:srgbClr val="16439B"/>
              </a:buClr>
              <a:defRPr sz="1300">
                <a:solidFill>
                  <a:schemeClr val="tx1">
                    <a:lumMod val="75000"/>
                    <a:lumOff val="25000"/>
                  </a:schemeClr>
                </a:solidFill>
                <a:latin typeface="Arial"/>
                <a:cs typeface="Arial"/>
              </a:defRPr>
            </a:lvl4pPr>
            <a:lvl5pPr>
              <a:buClr>
                <a:srgbClr val="16439B"/>
              </a:buClr>
              <a:defRPr sz="10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648200" y="1129833"/>
            <a:ext cx="4038600" cy="4525963"/>
          </a:xfrm>
        </p:spPr>
        <p:txBody>
          <a:bodyPr/>
          <a:lstStyle>
            <a:lvl1pPr>
              <a:buClr>
                <a:srgbClr val="16439B"/>
              </a:buClr>
              <a:defRPr sz="2800">
                <a:solidFill>
                  <a:schemeClr val="tx1">
                    <a:lumMod val="75000"/>
                    <a:lumOff val="25000"/>
                  </a:schemeClr>
                </a:solidFill>
                <a:latin typeface="Arial"/>
                <a:cs typeface="Arial"/>
              </a:defRPr>
            </a:lvl1pPr>
            <a:lvl2pPr>
              <a:buClr>
                <a:srgbClr val="16439B"/>
              </a:buClr>
              <a:defRPr sz="2300">
                <a:solidFill>
                  <a:schemeClr val="tx1">
                    <a:lumMod val="75000"/>
                    <a:lumOff val="25000"/>
                  </a:schemeClr>
                </a:solidFill>
                <a:latin typeface="Arial"/>
                <a:cs typeface="Arial"/>
              </a:defRPr>
            </a:lvl2pPr>
            <a:lvl3pPr>
              <a:buClr>
                <a:srgbClr val="16439B"/>
              </a:buClr>
              <a:defRPr sz="1800">
                <a:solidFill>
                  <a:schemeClr val="tx1">
                    <a:lumMod val="75000"/>
                    <a:lumOff val="25000"/>
                  </a:schemeClr>
                </a:solidFill>
                <a:latin typeface="Arial"/>
                <a:cs typeface="Arial"/>
              </a:defRPr>
            </a:lvl3pPr>
            <a:lvl4pPr>
              <a:buClr>
                <a:srgbClr val="16439B"/>
              </a:buClr>
              <a:defRPr sz="1300">
                <a:solidFill>
                  <a:schemeClr val="tx1">
                    <a:lumMod val="75000"/>
                    <a:lumOff val="25000"/>
                  </a:schemeClr>
                </a:solidFill>
                <a:latin typeface="Arial"/>
                <a:cs typeface="Arial"/>
              </a:defRPr>
            </a:lvl4pPr>
            <a:lvl5pPr>
              <a:buClr>
                <a:srgbClr val="16439B"/>
              </a:buClr>
              <a:defRPr sz="10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178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The_CGP_PPT_Template_042114a_INT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797806"/>
          </a:xfrm>
        </p:spPr>
        <p:txBody>
          <a:bodyPr>
            <a:noAutofit/>
          </a:bodyPr>
          <a:lstStyle>
            <a:lvl1pPr algn="l">
              <a:lnSpc>
                <a:spcPct val="80000"/>
              </a:lnSpc>
              <a:defRPr sz="3500">
                <a:solidFill>
                  <a:srgbClr val="16439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129833"/>
            <a:ext cx="8229600" cy="4608685"/>
          </a:xfrm>
        </p:spPr>
        <p:txBody>
          <a:bodyPr>
            <a:noAutofit/>
          </a:bodyPr>
          <a:lstStyle>
            <a:lvl1pPr>
              <a:buClr>
                <a:srgbClr val="16439B"/>
              </a:buClr>
              <a:defRPr sz="2800">
                <a:solidFill>
                  <a:schemeClr val="tx1">
                    <a:lumMod val="75000"/>
                    <a:lumOff val="25000"/>
                  </a:schemeClr>
                </a:solidFill>
                <a:latin typeface="Arial"/>
                <a:cs typeface="Arial"/>
              </a:defRPr>
            </a:lvl1pPr>
            <a:lvl2pPr>
              <a:buClr>
                <a:srgbClr val="16439B"/>
              </a:buClr>
              <a:defRPr sz="2300">
                <a:solidFill>
                  <a:schemeClr val="tx1">
                    <a:lumMod val="75000"/>
                    <a:lumOff val="25000"/>
                  </a:schemeClr>
                </a:solidFill>
                <a:latin typeface="Arial"/>
                <a:cs typeface="Arial"/>
              </a:defRPr>
            </a:lvl2pPr>
            <a:lvl3pPr>
              <a:buClr>
                <a:srgbClr val="16439B"/>
              </a:buClr>
              <a:defRPr sz="1800">
                <a:solidFill>
                  <a:schemeClr val="tx1">
                    <a:lumMod val="75000"/>
                    <a:lumOff val="25000"/>
                  </a:schemeClr>
                </a:solidFill>
                <a:latin typeface="Arial"/>
                <a:cs typeface="Arial"/>
              </a:defRPr>
            </a:lvl3pPr>
            <a:lvl4pPr>
              <a:buClr>
                <a:srgbClr val="16439B"/>
              </a:buClr>
              <a:defRPr sz="1300">
                <a:solidFill>
                  <a:schemeClr val="tx1">
                    <a:lumMod val="75000"/>
                    <a:lumOff val="25000"/>
                  </a:schemeClr>
                </a:solidFill>
                <a:latin typeface="Arial"/>
                <a:cs typeface="Arial"/>
              </a:defRPr>
            </a:lvl4pPr>
            <a:lvl5pPr>
              <a:buClr>
                <a:srgbClr val="16439B"/>
              </a:buClr>
              <a:defRPr sz="1000">
                <a:solidFill>
                  <a:schemeClr val="tx1">
                    <a:lumMod val="75000"/>
                    <a:lumOff val="25000"/>
                  </a:schemeClr>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430918" y="6037616"/>
            <a:ext cx="511763" cy="246221"/>
          </a:xfrm>
        </p:spPr>
        <p:txBody>
          <a:bodyPr>
            <a:noAutofit/>
          </a:bodyPr>
          <a:lstStyle>
            <a:lvl1pPr algn="l">
              <a:defRPr sz="1000">
                <a:latin typeface="Arial"/>
                <a:cs typeface="Arial"/>
              </a:defRPr>
            </a:lvl1pPr>
          </a:lstStyle>
          <a:p>
            <a:fld id="{C0B13B1D-4EC0-7B44-8B63-0830B37E9229}" type="slidenum">
              <a:rPr lang="en-US" smtClean="0"/>
              <a:pPr/>
              <a:t>‹#›</a:t>
            </a:fld>
            <a:endParaRPr lang="en-US" dirty="0"/>
          </a:p>
        </p:txBody>
      </p:sp>
      <p:sp>
        <p:nvSpPr>
          <p:cNvPr id="7" name="TextBox 6"/>
          <p:cNvSpPr txBox="1"/>
          <p:nvPr userDrawn="1"/>
        </p:nvSpPr>
        <p:spPr>
          <a:xfrm>
            <a:off x="8036349" y="6037616"/>
            <a:ext cx="469825" cy="246221"/>
          </a:xfrm>
          <a:prstGeom prst="rect">
            <a:avLst/>
          </a:prstGeom>
          <a:noFill/>
        </p:spPr>
        <p:txBody>
          <a:bodyPr wrap="none" rtlCol="0">
            <a:noAutofit/>
          </a:bodyPr>
          <a:lstStyle/>
          <a:p>
            <a:r>
              <a:rPr lang="en-US" sz="1000" dirty="0">
                <a:solidFill>
                  <a:schemeClr val="bg1">
                    <a:lumMod val="50000"/>
                  </a:schemeClr>
                </a:solidFill>
                <a:latin typeface="Arial"/>
                <a:cs typeface="Arial"/>
              </a:rPr>
              <a:t>Slide</a:t>
            </a:r>
          </a:p>
        </p:txBody>
      </p:sp>
    </p:spTree>
    <p:extLst>
      <p:ext uri="{BB962C8B-B14F-4D97-AF65-F5344CB8AC3E}">
        <p14:creationId xmlns:p14="http://schemas.microsoft.com/office/powerpoint/2010/main" val="325082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descr="The_CGP_PPT_Template_042114a_INT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797806"/>
          </a:xfrm>
        </p:spPr>
        <p:txBody>
          <a:bodyPr>
            <a:noAutofit/>
          </a:bodyPr>
          <a:lstStyle>
            <a:lvl1pPr algn="l">
              <a:lnSpc>
                <a:spcPct val="80000"/>
              </a:lnSpc>
              <a:defRPr sz="3500">
                <a:solidFill>
                  <a:srgbClr val="16439B"/>
                </a:solidFill>
                <a:latin typeface="Arial"/>
                <a:cs typeface="Aria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8430918" y="6037616"/>
            <a:ext cx="511763" cy="246221"/>
          </a:xfrm>
        </p:spPr>
        <p:txBody>
          <a:bodyPr>
            <a:noAutofit/>
          </a:bodyPr>
          <a:lstStyle>
            <a:lvl1pPr algn="l">
              <a:defRPr sz="1000">
                <a:latin typeface="Arial"/>
                <a:cs typeface="Arial"/>
              </a:defRPr>
            </a:lvl1pPr>
          </a:lstStyle>
          <a:p>
            <a:fld id="{C0B13B1D-4EC0-7B44-8B63-0830B37E9229}" type="slidenum">
              <a:rPr lang="en-US" smtClean="0"/>
              <a:pPr/>
              <a:t>‹#›</a:t>
            </a:fld>
            <a:endParaRPr lang="en-US" dirty="0"/>
          </a:p>
        </p:txBody>
      </p:sp>
      <p:sp>
        <p:nvSpPr>
          <p:cNvPr id="7" name="TextBox 6"/>
          <p:cNvSpPr txBox="1"/>
          <p:nvPr userDrawn="1"/>
        </p:nvSpPr>
        <p:spPr>
          <a:xfrm>
            <a:off x="8036349" y="6037616"/>
            <a:ext cx="469825" cy="246221"/>
          </a:xfrm>
          <a:prstGeom prst="rect">
            <a:avLst/>
          </a:prstGeom>
          <a:noFill/>
        </p:spPr>
        <p:txBody>
          <a:bodyPr wrap="none" rtlCol="0">
            <a:noAutofit/>
          </a:bodyPr>
          <a:lstStyle/>
          <a:p>
            <a:r>
              <a:rPr lang="en-US" sz="1000" dirty="0">
                <a:solidFill>
                  <a:schemeClr val="bg1">
                    <a:lumMod val="50000"/>
                  </a:schemeClr>
                </a:solidFill>
                <a:latin typeface="Arial"/>
                <a:cs typeface="Arial"/>
              </a:rPr>
              <a:t>Slide</a:t>
            </a:r>
          </a:p>
        </p:txBody>
      </p:sp>
      <p:sp>
        <p:nvSpPr>
          <p:cNvPr id="10" name="Content Placeholder 2"/>
          <p:cNvSpPr>
            <a:spLocks noGrp="1"/>
          </p:cNvSpPr>
          <p:nvPr>
            <p:ph sz="half" idx="13"/>
          </p:nvPr>
        </p:nvSpPr>
        <p:spPr>
          <a:xfrm>
            <a:off x="457200" y="1129833"/>
            <a:ext cx="4038600" cy="4525963"/>
          </a:xfrm>
        </p:spPr>
        <p:txBody>
          <a:bodyPr/>
          <a:lstStyle>
            <a:lvl1pPr>
              <a:buClr>
                <a:srgbClr val="16439B"/>
              </a:buClr>
              <a:defRPr sz="2800">
                <a:solidFill>
                  <a:schemeClr val="tx1">
                    <a:lumMod val="75000"/>
                    <a:lumOff val="25000"/>
                  </a:schemeClr>
                </a:solidFill>
                <a:latin typeface="Arial"/>
                <a:cs typeface="Arial"/>
              </a:defRPr>
            </a:lvl1pPr>
            <a:lvl2pPr>
              <a:buClr>
                <a:srgbClr val="16439B"/>
              </a:buClr>
              <a:defRPr sz="2300">
                <a:solidFill>
                  <a:schemeClr val="tx1">
                    <a:lumMod val="75000"/>
                    <a:lumOff val="25000"/>
                  </a:schemeClr>
                </a:solidFill>
                <a:latin typeface="Arial"/>
                <a:cs typeface="Arial"/>
              </a:defRPr>
            </a:lvl2pPr>
            <a:lvl3pPr>
              <a:buClr>
                <a:srgbClr val="16439B"/>
              </a:buClr>
              <a:defRPr sz="1800">
                <a:solidFill>
                  <a:schemeClr val="tx1">
                    <a:lumMod val="75000"/>
                    <a:lumOff val="25000"/>
                  </a:schemeClr>
                </a:solidFill>
                <a:latin typeface="Arial"/>
                <a:cs typeface="Arial"/>
              </a:defRPr>
            </a:lvl3pPr>
            <a:lvl4pPr>
              <a:buClr>
                <a:srgbClr val="16439B"/>
              </a:buClr>
              <a:defRPr sz="1300">
                <a:solidFill>
                  <a:schemeClr val="tx1">
                    <a:lumMod val="75000"/>
                    <a:lumOff val="25000"/>
                  </a:schemeClr>
                </a:solidFill>
                <a:latin typeface="Arial"/>
                <a:cs typeface="Arial"/>
              </a:defRPr>
            </a:lvl4pPr>
            <a:lvl5pPr>
              <a:buClr>
                <a:srgbClr val="16439B"/>
              </a:buClr>
              <a:defRPr sz="10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648200" y="1129833"/>
            <a:ext cx="4038600" cy="4525963"/>
          </a:xfrm>
        </p:spPr>
        <p:txBody>
          <a:bodyPr/>
          <a:lstStyle>
            <a:lvl1pPr>
              <a:buClr>
                <a:srgbClr val="16439B"/>
              </a:buClr>
              <a:defRPr sz="2800">
                <a:solidFill>
                  <a:schemeClr val="tx1">
                    <a:lumMod val="75000"/>
                    <a:lumOff val="25000"/>
                  </a:schemeClr>
                </a:solidFill>
                <a:latin typeface="Arial"/>
                <a:cs typeface="Arial"/>
              </a:defRPr>
            </a:lvl1pPr>
            <a:lvl2pPr>
              <a:buClr>
                <a:srgbClr val="16439B"/>
              </a:buClr>
              <a:defRPr sz="2300">
                <a:solidFill>
                  <a:schemeClr val="tx1">
                    <a:lumMod val="75000"/>
                    <a:lumOff val="25000"/>
                  </a:schemeClr>
                </a:solidFill>
                <a:latin typeface="Arial"/>
                <a:cs typeface="Arial"/>
              </a:defRPr>
            </a:lvl2pPr>
            <a:lvl3pPr>
              <a:buClr>
                <a:srgbClr val="16439B"/>
              </a:buClr>
              <a:defRPr sz="1800">
                <a:solidFill>
                  <a:schemeClr val="tx1">
                    <a:lumMod val="75000"/>
                    <a:lumOff val="25000"/>
                  </a:schemeClr>
                </a:solidFill>
                <a:latin typeface="Arial"/>
                <a:cs typeface="Arial"/>
              </a:defRPr>
            </a:lvl3pPr>
            <a:lvl4pPr>
              <a:buClr>
                <a:srgbClr val="16439B"/>
              </a:buClr>
              <a:defRPr sz="1300">
                <a:solidFill>
                  <a:schemeClr val="tx1">
                    <a:lumMod val="75000"/>
                    <a:lumOff val="25000"/>
                  </a:schemeClr>
                </a:solidFill>
                <a:latin typeface="Arial"/>
                <a:cs typeface="Arial"/>
              </a:defRPr>
            </a:lvl4pPr>
            <a:lvl5pPr>
              <a:buClr>
                <a:srgbClr val="16439B"/>
              </a:buClr>
              <a:defRPr sz="10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285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The_CGP_PPT_Template_042114a_SECDIV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8784"/>
            <a:ext cx="8229600" cy="1143000"/>
          </a:xfrm>
        </p:spPr>
        <p:txBody>
          <a:bodyPr>
            <a:normAutofit/>
          </a:bodyPr>
          <a:lstStyle>
            <a:lvl1pPr marL="0" marR="0" indent="0" algn="l" defTabSz="457200" rtl="0" eaLnBrk="1" fontAlgn="auto" latinLnBrk="0" hangingPunct="1">
              <a:lnSpc>
                <a:spcPct val="80000"/>
              </a:lnSpc>
              <a:spcBef>
                <a:spcPct val="0"/>
              </a:spcBef>
              <a:spcAft>
                <a:spcPts val="0"/>
              </a:spcAft>
              <a:buClrTx/>
              <a:buSzTx/>
              <a:buFontTx/>
              <a:buNone/>
              <a:tabLst/>
              <a:defRPr sz="350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70459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descr="The_CGP_PPT_Template_042114a_SECDIVOra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457200" y="2748784"/>
            <a:ext cx="8229600" cy="1143000"/>
          </a:xfrm>
        </p:spPr>
        <p:txBody>
          <a:bodyPr>
            <a:normAutofit/>
          </a:bodyPr>
          <a:lstStyle>
            <a:lvl1pPr marL="0" marR="0" indent="0" algn="l" defTabSz="457200" rtl="0" eaLnBrk="1" fontAlgn="auto" latinLnBrk="0" hangingPunct="1">
              <a:lnSpc>
                <a:spcPct val="80000"/>
              </a:lnSpc>
              <a:spcBef>
                <a:spcPct val="0"/>
              </a:spcBef>
              <a:spcAft>
                <a:spcPts val="0"/>
              </a:spcAft>
              <a:buClrTx/>
              <a:buSzTx/>
              <a:buFontTx/>
              <a:buNone/>
              <a:tabLst/>
              <a:defRPr sz="3500">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51152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he_CGP_PPT_Template_042114a_INT.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13B1D-4EC0-7B44-8B63-0830B37E9229}" type="slidenum">
              <a:rPr lang="en-US" smtClean="0"/>
              <a:t>‹#›</a:t>
            </a:fld>
            <a:endParaRPr lang="en-US"/>
          </a:p>
        </p:txBody>
      </p:sp>
    </p:spTree>
    <p:extLst>
      <p:ext uri="{BB962C8B-B14F-4D97-AF65-F5344CB8AC3E}">
        <p14:creationId xmlns:p14="http://schemas.microsoft.com/office/powerpoint/2010/main" val="9840736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0" r:id="rId6"/>
    <p:sldLayoutId id="2147483652"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8" y="402795"/>
            <a:ext cx="7277583" cy="3995585"/>
          </a:xfrm>
        </p:spPr>
        <p:txBody>
          <a:bodyPr/>
          <a:lstStyle/>
          <a:p>
            <a:pPr>
              <a:lnSpc>
                <a:spcPct val="120000"/>
              </a:lnSpc>
            </a:pPr>
            <a:r>
              <a:rPr lang="en-US" b="1"/>
              <a:t>Small Business </a:t>
            </a:r>
            <a:br>
              <a:rPr lang="en-US" b="1"/>
            </a:br>
            <a:r>
              <a:rPr lang="en-US" b="1"/>
              <a:t>2022 Year-in-Review</a:t>
            </a:r>
            <a:br>
              <a:rPr lang="en-US"/>
            </a:br>
            <a:br>
              <a:rPr lang="en-US"/>
            </a:br>
            <a:r>
              <a:rPr lang="en-US" sz="2500"/>
              <a:t>Ken Dodds, Live Oak Bank</a:t>
            </a:r>
            <a:br>
              <a:rPr lang="en-US" sz="2500"/>
            </a:br>
            <a:r>
              <a:rPr lang="en-US" sz="2500"/>
              <a:t>Jon Williams, Pilliero Mazza</a:t>
            </a:r>
            <a:br>
              <a:rPr lang="en-US" sz="2500"/>
            </a:br>
            <a:r>
              <a:rPr lang="en-US" sz="2500"/>
              <a:t>David Black, Holland &amp; Knight LLP</a:t>
            </a:r>
            <a:endParaRPr lang="en-US" sz="2500" dirty="0"/>
          </a:p>
        </p:txBody>
      </p:sp>
      <p:pic>
        <p:nvPicPr>
          <p:cNvPr id="5" name="Picture 4" descr="A picture containing drawing&#10;&#10;Description automatically generated">
            <a:extLst>
              <a:ext uri="{FF2B5EF4-FFF2-40B4-BE49-F238E27FC236}">
                <a16:creationId xmlns:a16="http://schemas.microsoft.com/office/drawing/2014/main" id="{09971BB5-4EAD-4843-8B12-A95EAD521458}"/>
              </a:ext>
            </a:extLst>
          </p:cNvPr>
          <p:cNvPicPr>
            <a:picLocks noChangeAspect="1"/>
          </p:cNvPicPr>
          <p:nvPr/>
        </p:nvPicPr>
        <p:blipFill>
          <a:blip r:embed="rId2"/>
          <a:stretch>
            <a:fillRect/>
          </a:stretch>
        </p:blipFill>
        <p:spPr>
          <a:xfrm>
            <a:off x="397764" y="5222018"/>
            <a:ext cx="4174236" cy="1426608"/>
          </a:xfrm>
          <a:prstGeom prst="rect">
            <a:avLst/>
          </a:prstGeom>
        </p:spPr>
      </p:pic>
    </p:spTree>
    <p:extLst>
      <p:ext uri="{BB962C8B-B14F-4D97-AF65-F5344CB8AC3E}">
        <p14:creationId xmlns:p14="http://schemas.microsoft.com/office/powerpoint/2010/main" val="155522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WOSB/EDWOSBs </a:t>
            </a:r>
          </a:p>
        </p:txBody>
      </p:sp>
      <p:sp>
        <p:nvSpPr>
          <p:cNvPr id="3" name="Content Placeholder 2"/>
          <p:cNvSpPr>
            <a:spLocks noGrp="1"/>
          </p:cNvSpPr>
          <p:nvPr>
            <p:ph sz="half" idx="13"/>
          </p:nvPr>
        </p:nvSpPr>
        <p:spPr>
          <a:xfrm>
            <a:off x="457200" y="1129833"/>
            <a:ext cx="8097656" cy="4525963"/>
          </a:xfrm>
        </p:spPr>
        <p:txBody>
          <a:bodyPr>
            <a:normAutofit fontScale="77500" lnSpcReduction="20000"/>
          </a:bodyPr>
          <a:lstStyle/>
          <a:p>
            <a:pPr marL="0" marR="0" indent="0">
              <a:lnSpc>
                <a:spcPct val="107000"/>
              </a:lnSpc>
              <a:spcBef>
                <a:spcPts val="0"/>
              </a:spcBef>
              <a:spcAft>
                <a:spcPts val="800"/>
              </a:spcAft>
              <a:buNone/>
            </a:pPr>
            <a:r>
              <a:rPr lang="en-US" sz="2800" b="0" i="0" dirty="0">
                <a:effectLst/>
                <a:latin typeface="Source Serif Pro" panose="02040603050405020204" pitchFamily="18" charset="0"/>
              </a:rPr>
              <a:t>On March 18, 2022, SBA issued a final rule, effective immediately, identifying a total of 759 NAICS code industries eligible for Federal contracting under the WOSB Program, including 113 NAICS code industries in which WOSBs are underrepresented (contracting officers can make EDWOSB set-aside and sole-source awards in these industries) and 646 NAICS code industries in which WOSBs are substantially underrepresented (contracting officers can make WOSB set-aside and sole-source awards in these industries). EDWOSB concerns are eligible to be considered for both WOSB and EDWOSB set-aside and sole-source awards for all 759 NAICS code industries. </a:t>
            </a:r>
          </a:p>
          <a:p>
            <a:pPr marL="0" marR="0" indent="0">
              <a:lnSpc>
                <a:spcPct val="107000"/>
              </a:lnSpc>
              <a:spcBef>
                <a:spcPts val="0"/>
              </a:spcBef>
              <a:spcAft>
                <a:spcPts val="800"/>
              </a:spcAft>
              <a:buNone/>
            </a:pPr>
            <a:r>
              <a:rPr lang="en-US" sz="2800" dirty="0">
                <a:latin typeface="Source Serif Pro" panose="02040603050405020204" pitchFamily="18" charset="0"/>
              </a:rPr>
              <a:t>	</a:t>
            </a:r>
            <a:r>
              <a:rPr lang="en-US" sz="2800" b="0" i="0" dirty="0">
                <a:effectLst/>
                <a:latin typeface="Source Serif Pro" panose="02040603050405020204" pitchFamily="18" charset="0"/>
              </a:rPr>
              <a:t>87 FR 15468.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10</a:t>
            </a:fld>
            <a:endParaRPr lang="en-US" dirty="0"/>
          </a:p>
        </p:txBody>
      </p:sp>
    </p:spTree>
    <p:extLst>
      <p:ext uri="{BB962C8B-B14F-4D97-AF65-F5344CB8AC3E}">
        <p14:creationId xmlns:p14="http://schemas.microsoft.com/office/powerpoint/2010/main" val="150877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Times New Roman" panose="02020603050405020304" pitchFamily="18" charset="0"/>
              </a:rPr>
              <a:t>DOD Joint Venture Class Deviation </a:t>
            </a:r>
            <a:endParaRPr lang="en-US" dirty="0"/>
          </a:p>
        </p:txBody>
      </p:sp>
      <p:sp>
        <p:nvSpPr>
          <p:cNvPr id="3" name="Content Placeholder 2"/>
          <p:cNvSpPr>
            <a:spLocks noGrp="1"/>
          </p:cNvSpPr>
          <p:nvPr>
            <p:ph sz="half" idx="13"/>
          </p:nvPr>
        </p:nvSpPr>
        <p:spPr>
          <a:xfrm>
            <a:off x="457199" y="1129833"/>
            <a:ext cx="8098589" cy="4525963"/>
          </a:xfrm>
        </p:spPr>
        <p:txBody>
          <a:bodyPr>
            <a:norm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On October 26, 2022, DOD issued a class deviation concerning verification of small business and socioeconomic joint venture eligibility. On October 28, 2022, FAR clauses 52.212-3 and 52.219-1 were amended to require small and socioeconomic joint ventures to enter the name and unique entity identifier for each party to the joint venture. However, SAM has not yet been updated to reflect these changes, so contracting officers shall require hard copy representations until SAM is updated.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https://www.acq.osd.mil/dpap/policy/policyvault/USA002015-22-DPC.pdf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11</a:t>
            </a:fld>
            <a:endParaRPr lang="en-US" dirty="0"/>
          </a:p>
        </p:txBody>
      </p:sp>
    </p:spTree>
    <p:extLst>
      <p:ext uri="{BB962C8B-B14F-4D97-AF65-F5344CB8AC3E}">
        <p14:creationId xmlns:p14="http://schemas.microsoft.com/office/powerpoint/2010/main" val="1809760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SBA Proposed Rule</a:t>
            </a:r>
          </a:p>
        </p:txBody>
      </p:sp>
      <p:sp>
        <p:nvSpPr>
          <p:cNvPr id="3" name="Content Placeholder 2"/>
          <p:cNvSpPr>
            <a:spLocks noGrp="1"/>
          </p:cNvSpPr>
          <p:nvPr>
            <p:ph sz="half" idx="13"/>
          </p:nvPr>
        </p:nvSpPr>
        <p:spPr>
          <a:xfrm>
            <a:off x="457199" y="1129833"/>
            <a:ext cx="8098589" cy="4525963"/>
          </a:xfrm>
        </p:spPr>
        <p:txBody>
          <a:bodyPr>
            <a:normAutofit fontScale="92500" lnSpcReduction="10000"/>
          </a:bodyPr>
          <a:lstStyle/>
          <a:p>
            <a:pPr marL="457200">
              <a:spcBef>
                <a:spcPts val="0"/>
              </a:spcBef>
              <a:buClrTx/>
              <a:buFont typeface="Arial" panose="020B0604020202020204" pitchFamily="34" charset="0"/>
              <a:buChar char="•"/>
              <a:defRPr/>
            </a:pPr>
            <a:r>
              <a:rPr lang="en-US" dirty="0">
                <a:effectLst/>
                <a:latin typeface="Calibri" panose="020F0502020204030204" pitchFamily="34" charset="0"/>
                <a:ea typeface="Calibri" panose="020F0502020204030204" pitchFamily="34" charset="0"/>
                <a:cs typeface="Times New Roman" panose="02020603050405020304" pitchFamily="18" charset="0"/>
              </a:rPr>
              <a:t>On September 9, 2022, SBA issued a proposed rule titled “Ownership and Control and Contractual Assistance Requirements for the 8(a) Business Development Program.” 87 FR 55642</a:t>
            </a:r>
          </a:p>
          <a:p>
            <a:pPr marL="457200">
              <a:spcBef>
                <a:spcPts val="0"/>
              </a:spcBef>
              <a:buClrTx/>
              <a:buFont typeface="Arial" panose="020B0604020202020204" pitchFamily="34" charset="0"/>
              <a:buChar char="•"/>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buClrTx/>
              <a:buFont typeface="Arial" panose="020B0604020202020204" pitchFamily="34" charset="0"/>
              <a:buChar char="•"/>
              <a:defRPr/>
            </a:pPr>
            <a:r>
              <a:rPr lang="en-US" dirty="0">
                <a:effectLst/>
                <a:latin typeface="Calibri" panose="020F0502020204030204" pitchFamily="34" charset="0"/>
                <a:ea typeface="Calibri" panose="020F0502020204030204" pitchFamily="34" charset="0"/>
                <a:cs typeface="Times New Roman" panose="02020603050405020304" pitchFamily="18" charset="0"/>
              </a:rPr>
              <a:t>The proposed rule addresses many issues beyond the 8(a) program. </a:t>
            </a:r>
          </a:p>
          <a:p>
            <a:pPr marL="457200">
              <a:spcBef>
                <a:spcPts val="0"/>
              </a:spcBef>
              <a:buClrTx/>
              <a:buFont typeface="Arial" panose="020B0604020202020204" pitchFamily="34" charset="0"/>
              <a:buChar char="•"/>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buClrTx/>
              <a:buFont typeface="Arial" panose="020B0604020202020204" pitchFamily="34" charset="0"/>
              <a:buChar char="•"/>
              <a:defRPr/>
            </a:pPr>
            <a:r>
              <a:rPr lang="en-US" dirty="0">
                <a:effectLst/>
                <a:latin typeface="Calibri" panose="020F0502020204030204" pitchFamily="34" charset="0"/>
                <a:ea typeface="Calibri" panose="020F0502020204030204" pitchFamily="34" charset="0"/>
                <a:cs typeface="Times New Roman" panose="02020603050405020304" pitchFamily="18" charset="0"/>
              </a:rPr>
              <a:t>The comment period closes November 8, 2022. </a:t>
            </a:r>
          </a:p>
          <a:p>
            <a:pPr marL="457200">
              <a:spcBef>
                <a:spcPts val="0"/>
              </a:spcBef>
              <a:buClrTx/>
              <a:buFont typeface="Arial" panose="020B0604020202020204" pitchFamily="34" charset="0"/>
              <a:buChar char="•"/>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buClrTx/>
              <a:buFont typeface="Arial" panose="020B0604020202020204" pitchFamily="34" charset="0"/>
              <a:buChar char="•"/>
              <a:defRPr/>
            </a:pPr>
            <a:r>
              <a:rPr lang="en-US" dirty="0">
                <a:effectLst/>
                <a:latin typeface="Calibri" panose="020F0502020204030204" pitchFamily="34" charset="0"/>
                <a:ea typeface="Calibri" panose="020F0502020204030204" pitchFamily="34" charset="0"/>
                <a:cs typeface="Times New Roman" panose="02020603050405020304" pitchFamily="18" charset="0"/>
              </a:rPr>
              <a:t>The final rule will probably be issued in the Spring of 2023. </a:t>
            </a:r>
          </a:p>
          <a:p>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12</a:t>
            </a:fld>
            <a:endParaRPr lang="en-US" dirty="0"/>
          </a:p>
        </p:txBody>
      </p:sp>
    </p:spTree>
    <p:extLst>
      <p:ext uri="{BB962C8B-B14F-4D97-AF65-F5344CB8AC3E}">
        <p14:creationId xmlns:p14="http://schemas.microsoft.com/office/powerpoint/2010/main" val="40762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Times New Roman" panose="02020603050405020304" pitchFamily="18" charset="0"/>
              </a:rPr>
              <a:t>SBA Proposed Rule</a:t>
            </a:r>
            <a:endParaRPr lang="en-US" dirty="0"/>
          </a:p>
        </p:txBody>
      </p:sp>
      <p:sp>
        <p:nvSpPr>
          <p:cNvPr id="3" name="Content Placeholder 2"/>
          <p:cNvSpPr>
            <a:spLocks noGrp="1"/>
          </p:cNvSpPr>
          <p:nvPr>
            <p:ph sz="half" idx="13"/>
          </p:nvPr>
        </p:nvSpPr>
        <p:spPr>
          <a:xfrm>
            <a:off x="457199" y="1129833"/>
            <a:ext cx="8098589" cy="4525963"/>
          </a:xfrm>
        </p:spPr>
        <p:txBody>
          <a:bodyPr>
            <a:normAutofit fontScale="92500" lnSpcReduction="20000"/>
          </a:bodyPr>
          <a:lstStyle/>
          <a:p>
            <a:pPr marL="457200">
              <a:spcBef>
                <a:spcPts val="0"/>
              </a:spcBef>
              <a:buClrTx/>
              <a:buFont typeface="Arial" panose="020B0604020202020204" pitchFamily="34" charset="0"/>
              <a:buChar char="•"/>
              <a:defRPr/>
            </a:pPr>
            <a:r>
              <a:rPr lang="en-US" dirty="0">
                <a:effectLst/>
                <a:latin typeface="Calibri" panose="020F0502020204030204" pitchFamily="34" charset="0"/>
                <a:ea typeface="Calibri" panose="020F0502020204030204" pitchFamily="34" charset="0"/>
                <a:cs typeface="Times New Roman" panose="02020603050405020304" pitchFamily="18" charset="0"/>
              </a:rPr>
              <a:t>SBA is requesting comment on whether it should issue contract specific waivers of the nonmanufacturer rule for contracts that exceed five years, or whether it should require the agency to request a new waiver prior to the sixth year of a long-term contract. </a:t>
            </a:r>
          </a:p>
          <a:p>
            <a:pPr marL="457200">
              <a:spcBef>
                <a:spcPts val="0"/>
              </a:spcBef>
              <a:buClrTx/>
              <a:buFont typeface="Arial" panose="020B0604020202020204" pitchFamily="34" charset="0"/>
              <a:buChar char="•"/>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buClrTx/>
              <a:buFont typeface="Arial" panose="020B0604020202020204" pitchFamily="34" charset="0"/>
              <a:buChar char="•"/>
              <a:defRPr/>
            </a:pPr>
            <a:r>
              <a:rPr lang="en-US" dirty="0">
                <a:effectLst/>
                <a:latin typeface="Calibri" panose="020F0502020204030204" pitchFamily="34" charset="0"/>
                <a:ea typeface="Calibri" panose="020F0502020204030204" pitchFamily="34" charset="0"/>
                <a:cs typeface="Times New Roman" panose="02020603050405020304" pitchFamily="18" charset="0"/>
              </a:rPr>
              <a:t>SBA proposes that a contract specific waiver of the nonmanufacturer rule will expire if the contract is not awarded within one year.</a:t>
            </a:r>
          </a:p>
          <a:p>
            <a:pPr marL="457200">
              <a:spcBef>
                <a:spcPts val="0"/>
              </a:spcBef>
              <a:buClrTx/>
              <a:buFont typeface="Arial" panose="020B0604020202020204" pitchFamily="34" charset="0"/>
              <a:buChar char="•"/>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a:spcBef>
                <a:spcPts val="0"/>
              </a:spcBef>
              <a:buClrTx/>
              <a:buFont typeface="Arial" panose="020B0604020202020204" pitchFamily="34" charset="0"/>
              <a:buChar char="•"/>
              <a:defRPr/>
            </a:pPr>
            <a:r>
              <a:rPr lang="en-US" dirty="0">
                <a:effectLst/>
                <a:latin typeface="Calibri" panose="020F0502020204030204" pitchFamily="34" charset="0"/>
                <a:ea typeface="Calibri" panose="020F0502020204030204" pitchFamily="34" charset="0"/>
                <a:cs typeface="Times New Roman" panose="02020603050405020304" pitchFamily="18" charset="0"/>
              </a:rPr>
              <a:t>SBA proposes to clarify that a waiver does not apply to follow-on contracts or modifications outside the scope of the contract. </a:t>
            </a:r>
          </a:p>
          <a:p>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13</a:t>
            </a:fld>
            <a:endParaRPr lang="en-US" dirty="0"/>
          </a:p>
        </p:txBody>
      </p:sp>
    </p:spTree>
    <p:extLst>
      <p:ext uri="{BB962C8B-B14F-4D97-AF65-F5344CB8AC3E}">
        <p14:creationId xmlns:p14="http://schemas.microsoft.com/office/powerpoint/2010/main" val="350311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Times New Roman" panose="02020603050405020304" pitchFamily="18" charset="0"/>
              </a:rPr>
              <a:t>SBA Proposed Rule </a:t>
            </a:r>
            <a:endParaRPr lang="en-US" dirty="0"/>
          </a:p>
        </p:txBody>
      </p:sp>
      <p:sp>
        <p:nvSpPr>
          <p:cNvPr id="3" name="Content Placeholder 2"/>
          <p:cNvSpPr>
            <a:spLocks noGrp="1"/>
          </p:cNvSpPr>
          <p:nvPr>
            <p:ph sz="half" idx="13"/>
          </p:nvPr>
        </p:nvSpPr>
        <p:spPr>
          <a:xfrm>
            <a:off x="457199" y="1129833"/>
            <a:ext cx="8098589" cy="4525963"/>
          </a:xfrm>
        </p:spPr>
        <p:txBody>
          <a:bodyPr>
            <a:normAutofit lnSpcReduction="10000"/>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SBA is requesting comment on whether a </a:t>
            </a:r>
            <a:r>
              <a:rPr lang="en-US" dirty="0">
                <a:latin typeface="Calibri" panose="020F0502020204030204" pitchFamily="34" charset="0"/>
                <a:ea typeface="Calibri" panose="020F0502020204030204" pitchFamily="34" charset="0"/>
                <a:cs typeface="Times New Roman" panose="02020603050405020304" pitchFamily="18" charset="0"/>
              </a:rPr>
              <a:t>Mentor </a:t>
            </a:r>
            <a:r>
              <a:rPr lang="en-US" dirty="0">
                <a:effectLst/>
                <a:latin typeface="Calibri" panose="020F0502020204030204" pitchFamily="34" charset="0"/>
                <a:ea typeface="Calibri" panose="020F0502020204030204" pitchFamily="34" charset="0"/>
                <a:cs typeface="Times New Roman" panose="02020603050405020304" pitchFamily="18" charset="0"/>
              </a:rPr>
              <a:t>can be part of multiple joint venture offers for the same multiple award contract. </a:t>
            </a:r>
            <a:endParaRPr lang="en-US" dirty="0"/>
          </a:p>
          <a:p>
            <a:r>
              <a:rPr lang="en-US" dirty="0">
                <a:latin typeface="Calibri" panose="020F0502020204030204" pitchFamily="34" charset="0"/>
                <a:ea typeface="Calibri" panose="020F0502020204030204" pitchFamily="34" charset="0"/>
                <a:cs typeface="Times New Roman" panose="02020603050405020304" pitchFamily="18" charset="0"/>
              </a:rPr>
              <a:t>C</a:t>
            </a:r>
            <a:r>
              <a:rPr lang="en-US" dirty="0">
                <a:effectLst/>
                <a:latin typeface="Calibri" panose="020F0502020204030204" pitchFamily="34" charset="0"/>
                <a:ea typeface="Calibri" panose="020F0502020204030204" pitchFamily="34" charset="0"/>
                <a:cs typeface="Times New Roman" panose="02020603050405020304" pitchFamily="18" charset="0"/>
              </a:rPr>
              <a:t>ompliance with the limitations on subcontracting should apply at the order level where multiple agencies can award orders under the contract.</a:t>
            </a:r>
          </a:p>
          <a:p>
            <a:r>
              <a:rPr lang="en-US" dirty="0">
                <a:effectLst/>
                <a:latin typeface="Calibri" panose="020F0502020204030204" pitchFamily="34" charset="0"/>
                <a:ea typeface="Calibri" panose="020F0502020204030204" pitchFamily="34" charset="0"/>
                <a:cs typeface="Times New Roman" panose="02020603050405020304" pitchFamily="18" charset="0"/>
              </a:rPr>
              <a:t>SBA proposes to address situations where an agency intends to award a follow-on to an 8(a) contract as an order under a multiple award 8(a) contract where the incumbent is not an awardee. </a:t>
            </a:r>
          </a:p>
          <a:p>
            <a:pPr marL="0" indent="0">
              <a:buNone/>
            </a:pPr>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14</a:t>
            </a:fld>
            <a:endParaRPr lang="en-US" dirty="0"/>
          </a:p>
        </p:txBody>
      </p:sp>
    </p:spTree>
    <p:extLst>
      <p:ext uri="{BB962C8B-B14F-4D97-AF65-F5344CB8AC3E}">
        <p14:creationId xmlns:p14="http://schemas.microsoft.com/office/powerpoint/2010/main" val="2092828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Times New Roman" panose="02020603050405020304" pitchFamily="18" charset="0"/>
              </a:rPr>
              <a:t>SBA Proposed Rule</a:t>
            </a:r>
            <a:endParaRPr lang="en-US" dirty="0"/>
          </a:p>
        </p:txBody>
      </p:sp>
      <p:sp>
        <p:nvSpPr>
          <p:cNvPr id="3" name="Content Placeholder 2"/>
          <p:cNvSpPr>
            <a:spLocks noGrp="1"/>
          </p:cNvSpPr>
          <p:nvPr>
            <p:ph sz="half" idx="13"/>
          </p:nvPr>
        </p:nvSpPr>
        <p:spPr>
          <a:xfrm>
            <a:off x="457199" y="1129833"/>
            <a:ext cx="8098589" cy="4525963"/>
          </a:xfrm>
        </p:spPr>
        <p:txBody>
          <a:bodyPr>
            <a:normAutofit/>
          </a:bodyPr>
          <a:lstStyle/>
          <a:p>
            <a:pP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SBA requests comment on whether there should be a limitation on an agency’s ability to award a follow-on to a competitive 8(a) contract as a sole source 8(a) contract. </a:t>
            </a:r>
          </a:p>
          <a:p>
            <a:pP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SBA proposes to put into regulation its long-standing policy prohibiting an agency from issuing a set-aside requiring two or more socioeconomic categories, e.g., an 8(a)/HUBZone set-aside or an SDVO/WOSB set-aside.   </a:t>
            </a:r>
          </a:p>
          <a:p>
            <a:pPr marL="0" indent="0">
              <a:buNone/>
            </a:pPr>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15</a:t>
            </a:fld>
            <a:endParaRPr lang="en-US" dirty="0"/>
          </a:p>
        </p:txBody>
      </p:sp>
    </p:spTree>
    <p:extLst>
      <p:ext uri="{BB962C8B-B14F-4D97-AF65-F5344CB8AC3E}">
        <p14:creationId xmlns:p14="http://schemas.microsoft.com/office/powerpoint/2010/main" val="9853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E472-E5C0-46DC-9D8A-6127ADCF914C}"/>
              </a:ext>
            </a:extLst>
          </p:cNvPr>
          <p:cNvSpPr>
            <a:spLocks noGrp="1"/>
          </p:cNvSpPr>
          <p:nvPr>
            <p:ph type="title"/>
          </p:nvPr>
        </p:nvSpPr>
        <p:spPr>
          <a:xfrm>
            <a:off x="457200" y="2123751"/>
            <a:ext cx="8229600" cy="2575570"/>
          </a:xfrm>
        </p:spPr>
        <p:txBody>
          <a:bodyPr>
            <a:normAutofit/>
          </a:bodyPr>
          <a:lstStyle/>
          <a:p>
            <a:r>
              <a:rPr lang="en-US" dirty="0"/>
              <a:t>Notable Bid Protest Decisions in 2022</a:t>
            </a:r>
            <a:br>
              <a:rPr lang="en-US" dirty="0"/>
            </a:br>
            <a:endParaRPr lang="en-US" dirty="0"/>
          </a:p>
        </p:txBody>
      </p:sp>
    </p:spTree>
    <p:extLst>
      <p:ext uri="{BB962C8B-B14F-4D97-AF65-F5344CB8AC3E}">
        <p14:creationId xmlns:p14="http://schemas.microsoft.com/office/powerpoint/2010/main" val="122245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GAO Protest Takeaways from FY22</a:t>
            </a:r>
          </a:p>
        </p:txBody>
      </p:sp>
      <p:sp>
        <p:nvSpPr>
          <p:cNvPr id="3" name="Content Placeholder 2"/>
          <p:cNvSpPr>
            <a:spLocks noGrp="1"/>
          </p:cNvSpPr>
          <p:nvPr>
            <p:ph sz="half" idx="13"/>
          </p:nvPr>
        </p:nvSpPr>
        <p:spPr>
          <a:xfrm>
            <a:off x="457200" y="1129833"/>
            <a:ext cx="8097656" cy="4525963"/>
          </a:xfrm>
        </p:spPr>
        <p:txBody>
          <a:bodyPr>
            <a:normAutofit fontScale="92500"/>
          </a:bodyPr>
          <a:lstStyle/>
          <a:p>
            <a:pPr>
              <a:spcBef>
                <a:spcPts val="600"/>
              </a:spcBef>
              <a:spcAft>
                <a:spcPts val="600"/>
              </a:spcAft>
            </a:pPr>
            <a:r>
              <a:rPr lang="en-US" sz="2400" dirty="0"/>
              <a:t>Total number of protests was down 12% compared to FY21</a:t>
            </a:r>
          </a:p>
          <a:p>
            <a:pPr>
              <a:spcBef>
                <a:spcPts val="600"/>
              </a:spcBef>
              <a:spcAft>
                <a:spcPts val="600"/>
              </a:spcAft>
            </a:pPr>
            <a:r>
              <a:rPr lang="en-US" sz="2400" dirty="0"/>
              <a:t>Sustain rate was 13% compared to 15% in FY20 and 21</a:t>
            </a:r>
          </a:p>
          <a:p>
            <a:pPr>
              <a:spcBef>
                <a:spcPts val="600"/>
              </a:spcBef>
              <a:spcAft>
                <a:spcPts val="600"/>
              </a:spcAft>
            </a:pPr>
            <a:r>
              <a:rPr lang="en-US" sz="2400" dirty="0"/>
              <a:t>However, the effectiveness rate for GAO protests was 51%, which is an increase of the average ~47% rate over the prior five years</a:t>
            </a:r>
          </a:p>
          <a:p>
            <a:pPr lvl="1">
              <a:spcBef>
                <a:spcPts val="600"/>
              </a:spcBef>
              <a:spcAft>
                <a:spcPts val="600"/>
              </a:spcAft>
            </a:pPr>
            <a:r>
              <a:rPr lang="en-US" sz="2000" dirty="0"/>
              <a:t>Effectiveness factors in when the agency takes corrective action</a:t>
            </a:r>
          </a:p>
          <a:p>
            <a:pPr>
              <a:spcBef>
                <a:spcPts val="600"/>
              </a:spcBef>
              <a:spcAft>
                <a:spcPts val="600"/>
              </a:spcAft>
            </a:pPr>
            <a:r>
              <a:rPr lang="en-US" sz="2400" dirty="0"/>
              <a:t>In FY22, the top successful protest issues were unreasonable technical evaluation, flawed selection criteria, and flawed solicitations</a:t>
            </a:r>
          </a:p>
          <a:p>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17</a:t>
            </a:fld>
            <a:endParaRPr lang="en-US" dirty="0"/>
          </a:p>
        </p:txBody>
      </p:sp>
    </p:spTree>
    <p:extLst>
      <p:ext uri="{BB962C8B-B14F-4D97-AF65-F5344CB8AC3E}">
        <p14:creationId xmlns:p14="http://schemas.microsoft.com/office/powerpoint/2010/main" val="2558698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Notable GAO Protest Decisions in 2022</a:t>
            </a:r>
          </a:p>
        </p:txBody>
      </p:sp>
      <p:sp>
        <p:nvSpPr>
          <p:cNvPr id="3" name="Content Placeholder 2"/>
          <p:cNvSpPr>
            <a:spLocks noGrp="1"/>
          </p:cNvSpPr>
          <p:nvPr>
            <p:ph sz="half" idx="13"/>
          </p:nvPr>
        </p:nvSpPr>
        <p:spPr>
          <a:xfrm>
            <a:off x="457200" y="1129833"/>
            <a:ext cx="8097656" cy="4525963"/>
          </a:xfrm>
        </p:spPr>
        <p:txBody>
          <a:bodyPr>
            <a:normAutofit/>
          </a:bodyPr>
          <a:lstStyle/>
          <a:p>
            <a:pPr>
              <a:spcBef>
                <a:spcPts val="600"/>
              </a:spcBef>
              <a:spcAft>
                <a:spcPts val="600"/>
              </a:spcAft>
            </a:pPr>
            <a:r>
              <a:rPr lang="en-US" sz="2400" dirty="0"/>
              <a:t>All Phase Solutions, LLC, B-420376 (Jan. 31, 2022)</a:t>
            </a:r>
          </a:p>
          <a:p>
            <a:pPr>
              <a:spcBef>
                <a:spcPts val="600"/>
              </a:spcBef>
              <a:spcAft>
                <a:spcPts val="600"/>
              </a:spcAft>
            </a:pPr>
            <a:r>
              <a:rPr lang="en-US" sz="2400" dirty="0"/>
              <a:t>ASRC Federal System Solutions, B-420443, B-420443.2 (Apr. 12, 2022)</a:t>
            </a:r>
          </a:p>
          <a:p>
            <a:pPr>
              <a:spcBef>
                <a:spcPts val="600"/>
              </a:spcBef>
              <a:spcAft>
                <a:spcPts val="600"/>
              </a:spcAft>
            </a:pPr>
            <a:r>
              <a:rPr lang="en-US" sz="2400" dirty="0"/>
              <a:t>MartinFederal Consulting, LLC, B-420626 (May 11, 2022)</a:t>
            </a:r>
          </a:p>
          <a:p>
            <a:pPr>
              <a:spcBef>
                <a:spcPts val="600"/>
              </a:spcBef>
              <a:spcAft>
                <a:spcPts val="600"/>
              </a:spcAft>
            </a:pPr>
            <a:r>
              <a:rPr lang="en-US" sz="2400" dirty="0"/>
              <a:t>MP Solutions LLC, B-420953 et al. (Nov. 21, 2022)</a:t>
            </a:r>
          </a:p>
          <a:p>
            <a:pPr>
              <a:spcBef>
                <a:spcPts val="600"/>
              </a:spcBef>
              <a:spcAft>
                <a:spcPts val="600"/>
              </a:spcAft>
            </a:pPr>
            <a:r>
              <a:rPr lang="en-US" sz="2400" dirty="0"/>
              <a:t>Spatial Front, Inc., B-420921.1 (Dec. 21, 2022)</a:t>
            </a:r>
          </a:p>
        </p:txBody>
      </p:sp>
      <p:sp>
        <p:nvSpPr>
          <p:cNvPr id="5" name="Slide Number Placeholder 4"/>
          <p:cNvSpPr>
            <a:spLocks noGrp="1"/>
          </p:cNvSpPr>
          <p:nvPr>
            <p:ph type="sldNum" sz="quarter" idx="12"/>
          </p:nvPr>
        </p:nvSpPr>
        <p:spPr/>
        <p:txBody>
          <a:bodyPr/>
          <a:lstStyle/>
          <a:p>
            <a:fld id="{C0B13B1D-4EC0-7B44-8B63-0830B37E9229}" type="slidenum">
              <a:rPr lang="en-US" smtClean="0"/>
              <a:pPr/>
              <a:t>18</a:t>
            </a:fld>
            <a:endParaRPr lang="en-US" dirty="0"/>
          </a:p>
        </p:txBody>
      </p:sp>
    </p:spTree>
    <p:extLst>
      <p:ext uri="{BB962C8B-B14F-4D97-AF65-F5344CB8AC3E}">
        <p14:creationId xmlns:p14="http://schemas.microsoft.com/office/powerpoint/2010/main" val="3463442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All Phase Solutions, LLC</a:t>
            </a:r>
            <a:endParaRPr lang="en-US" dirty="0"/>
          </a:p>
        </p:txBody>
      </p:sp>
      <p:sp>
        <p:nvSpPr>
          <p:cNvPr id="3" name="Content Placeholder 2"/>
          <p:cNvSpPr>
            <a:spLocks noGrp="1"/>
          </p:cNvSpPr>
          <p:nvPr>
            <p:ph sz="half" idx="13"/>
          </p:nvPr>
        </p:nvSpPr>
        <p:spPr>
          <a:xfrm>
            <a:off x="457200" y="1129833"/>
            <a:ext cx="8097656" cy="4657903"/>
          </a:xfrm>
        </p:spPr>
        <p:txBody>
          <a:bodyPr>
            <a:normAutofit lnSpcReduction="10000"/>
          </a:bodyPr>
          <a:lstStyle/>
          <a:p>
            <a:pPr>
              <a:spcBef>
                <a:spcPts val="600"/>
              </a:spcBef>
              <a:spcAft>
                <a:spcPts val="600"/>
              </a:spcAft>
            </a:pPr>
            <a:r>
              <a:rPr lang="en-US" sz="2400" dirty="0"/>
              <a:t>Agency evaluated key personnel on a pass/fail basis and found the small business offeror failed to submit key personnel with required qualifications</a:t>
            </a:r>
          </a:p>
          <a:p>
            <a:pPr>
              <a:spcBef>
                <a:spcPts val="600"/>
              </a:spcBef>
              <a:spcAft>
                <a:spcPts val="600"/>
              </a:spcAft>
            </a:pPr>
            <a:r>
              <a:rPr lang="en-US" sz="2400" dirty="0"/>
              <a:t>Agency referred the small business to SBA for a Certificate of Competency (“COC”)</a:t>
            </a:r>
          </a:p>
          <a:p>
            <a:pPr>
              <a:spcBef>
                <a:spcPts val="600"/>
              </a:spcBef>
              <a:spcAft>
                <a:spcPts val="600"/>
              </a:spcAft>
            </a:pPr>
            <a:r>
              <a:rPr lang="en-US" sz="2400" dirty="0"/>
              <a:t>Small business attempted to substitute key personnel during the COC process, but SBA rejected this</a:t>
            </a:r>
          </a:p>
          <a:p>
            <a:pPr>
              <a:spcBef>
                <a:spcPts val="600"/>
              </a:spcBef>
              <a:spcAft>
                <a:spcPts val="600"/>
              </a:spcAft>
            </a:pPr>
            <a:r>
              <a:rPr lang="en-US" sz="2400" dirty="0"/>
              <a:t>GAO found:</a:t>
            </a:r>
          </a:p>
          <a:p>
            <a:pPr lvl="1">
              <a:spcBef>
                <a:spcPts val="600"/>
              </a:spcBef>
              <a:spcAft>
                <a:spcPts val="600"/>
              </a:spcAft>
            </a:pPr>
            <a:r>
              <a:rPr lang="en-US" sz="1900" dirty="0"/>
              <a:t>Nothing in SBA rules requires or allows SBA to accept proposal revisions as part of COC application</a:t>
            </a:r>
          </a:p>
          <a:p>
            <a:pPr lvl="1">
              <a:spcBef>
                <a:spcPts val="600"/>
              </a:spcBef>
              <a:spcAft>
                <a:spcPts val="600"/>
              </a:spcAft>
            </a:pPr>
            <a:r>
              <a:rPr lang="en-US" sz="1900" dirty="0"/>
              <a:t>It lacked jurisdiction over protester’s complaint about SBA’s alleged failure to consider new key personnel </a:t>
            </a:r>
          </a:p>
        </p:txBody>
      </p:sp>
      <p:sp>
        <p:nvSpPr>
          <p:cNvPr id="5" name="Slide Number Placeholder 4"/>
          <p:cNvSpPr>
            <a:spLocks noGrp="1"/>
          </p:cNvSpPr>
          <p:nvPr>
            <p:ph type="sldNum" sz="quarter" idx="12"/>
          </p:nvPr>
        </p:nvSpPr>
        <p:spPr/>
        <p:txBody>
          <a:bodyPr/>
          <a:lstStyle/>
          <a:p>
            <a:fld id="{C0B13B1D-4EC0-7B44-8B63-0830B37E9229}" type="slidenum">
              <a:rPr lang="en-US" smtClean="0"/>
              <a:pPr/>
              <a:t>19</a:t>
            </a:fld>
            <a:endParaRPr lang="en-US" dirty="0"/>
          </a:p>
        </p:txBody>
      </p:sp>
    </p:spTree>
    <p:extLst>
      <p:ext uri="{BB962C8B-B14F-4D97-AF65-F5344CB8AC3E}">
        <p14:creationId xmlns:p14="http://schemas.microsoft.com/office/powerpoint/2010/main" val="259004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endParaRPr lang="en-US" dirty="0"/>
          </a:p>
        </p:txBody>
      </p:sp>
      <p:sp>
        <p:nvSpPr>
          <p:cNvPr id="3" name="Content Placeholder 2"/>
          <p:cNvSpPr>
            <a:spLocks noGrp="1"/>
          </p:cNvSpPr>
          <p:nvPr>
            <p:ph sz="half" idx="13"/>
          </p:nvPr>
        </p:nvSpPr>
        <p:spPr>
          <a:xfrm>
            <a:off x="457200" y="1129833"/>
            <a:ext cx="8097656" cy="4525963"/>
          </a:xfrm>
        </p:spPr>
        <p:txBody>
          <a:bodyPr>
            <a:normAutofit/>
          </a:bodyPr>
          <a:lstStyle/>
          <a:p>
            <a:pPr>
              <a:spcAft>
                <a:spcPts val="1200"/>
              </a:spcAft>
            </a:pPr>
            <a:r>
              <a:rPr lang="en-US" b="1"/>
              <a:t>2022 Legislative and Regulatory Developments</a:t>
            </a:r>
            <a:r>
              <a:rPr lang="en-US"/>
              <a:t> (Ken Dodds)</a:t>
            </a:r>
          </a:p>
          <a:p>
            <a:pPr>
              <a:spcAft>
                <a:spcPts val="1200"/>
              </a:spcAft>
            </a:pPr>
            <a:r>
              <a:rPr lang="en-US" b="1"/>
              <a:t>Notable GAO Decisions in 2022</a:t>
            </a:r>
            <a:r>
              <a:rPr lang="en-US"/>
              <a:t> (Jon Williams)</a:t>
            </a:r>
          </a:p>
          <a:p>
            <a:pPr>
              <a:spcAft>
                <a:spcPts val="1200"/>
              </a:spcAft>
            </a:pPr>
            <a:r>
              <a:rPr lang="en-US" b="1"/>
              <a:t>2022 Highlights from SBA’s Office of Hearings and Appeals</a:t>
            </a:r>
            <a:r>
              <a:rPr lang="en-US"/>
              <a:t> (David Black)</a:t>
            </a:r>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2</a:t>
            </a:fld>
            <a:endParaRPr lang="en-US" dirty="0"/>
          </a:p>
        </p:txBody>
      </p:sp>
    </p:spTree>
    <p:extLst>
      <p:ext uri="{BB962C8B-B14F-4D97-AF65-F5344CB8AC3E}">
        <p14:creationId xmlns:p14="http://schemas.microsoft.com/office/powerpoint/2010/main" val="408782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ASRC Federal System Solutions</a:t>
            </a:r>
            <a:endParaRPr lang="en-US" dirty="0"/>
          </a:p>
        </p:txBody>
      </p:sp>
      <p:sp>
        <p:nvSpPr>
          <p:cNvPr id="3" name="Content Placeholder 2"/>
          <p:cNvSpPr>
            <a:spLocks noGrp="1"/>
          </p:cNvSpPr>
          <p:nvPr>
            <p:ph sz="half" idx="13"/>
          </p:nvPr>
        </p:nvSpPr>
        <p:spPr>
          <a:xfrm>
            <a:off x="457200" y="1067487"/>
            <a:ext cx="8097656" cy="4657903"/>
          </a:xfrm>
        </p:spPr>
        <p:txBody>
          <a:bodyPr>
            <a:normAutofit/>
          </a:bodyPr>
          <a:lstStyle/>
          <a:p>
            <a:pPr>
              <a:spcBef>
                <a:spcPts val="600"/>
              </a:spcBef>
              <a:spcAft>
                <a:spcPts val="600"/>
              </a:spcAft>
            </a:pPr>
            <a:r>
              <a:rPr lang="en-US" sz="2400" dirty="0"/>
              <a:t>GAO rejected ASRC’s protest that SBA had not approved the awardee’s 8(a) joint venture</a:t>
            </a:r>
          </a:p>
          <a:p>
            <a:pPr lvl="1">
              <a:spcBef>
                <a:spcPts val="600"/>
              </a:spcBef>
              <a:spcAft>
                <a:spcPts val="600"/>
              </a:spcAft>
            </a:pPr>
            <a:r>
              <a:rPr lang="en-US" sz="1900" dirty="0"/>
              <a:t>Proposals were due at a time when SBA rules required approval of an 8(a) JV for competitive 8(a) contracts</a:t>
            </a:r>
          </a:p>
          <a:p>
            <a:pPr lvl="1">
              <a:spcBef>
                <a:spcPts val="600"/>
              </a:spcBef>
              <a:spcAft>
                <a:spcPts val="600"/>
              </a:spcAft>
            </a:pPr>
            <a:r>
              <a:rPr lang="en-US" sz="1900" dirty="0"/>
              <a:t>However, during this procurement, SBA changed its rules and no longer approves JVs for 8(a) competitive contracts (SBA only approves JVs for 8(a) sole source contracts)</a:t>
            </a:r>
          </a:p>
          <a:p>
            <a:pPr>
              <a:spcBef>
                <a:spcPts val="600"/>
              </a:spcBef>
              <a:spcAft>
                <a:spcPts val="600"/>
              </a:spcAft>
            </a:pPr>
            <a:r>
              <a:rPr lang="en-US" sz="2400" dirty="0"/>
              <a:t>GAO also denied ASRC’s challenge to the awardee’s Mentor-Protégé Agreement (“MPA”)</a:t>
            </a:r>
          </a:p>
          <a:p>
            <a:pPr lvl="1">
              <a:spcBef>
                <a:spcPts val="600"/>
              </a:spcBef>
              <a:spcAft>
                <a:spcPts val="600"/>
              </a:spcAft>
            </a:pPr>
            <a:r>
              <a:rPr lang="en-US" sz="1900" dirty="0"/>
              <a:t>Although the mentor had been acquired, the mentor entity remained a party to the MPA</a:t>
            </a:r>
          </a:p>
          <a:p>
            <a:pPr lvl="1">
              <a:spcBef>
                <a:spcPts val="600"/>
              </a:spcBef>
              <a:spcAft>
                <a:spcPts val="600"/>
              </a:spcAft>
            </a:pPr>
            <a:r>
              <a:rPr lang="en-US" sz="1900" dirty="0"/>
              <a:t>Mentor formally notified SBA of the ownership change, as required</a:t>
            </a:r>
          </a:p>
        </p:txBody>
      </p:sp>
      <p:sp>
        <p:nvSpPr>
          <p:cNvPr id="5" name="Slide Number Placeholder 4"/>
          <p:cNvSpPr>
            <a:spLocks noGrp="1"/>
          </p:cNvSpPr>
          <p:nvPr>
            <p:ph type="sldNum" sz="quarter" idx="12"/>
          </p:nvPr>
        </p:nvSpPr>
        <p:spPr/>
        <p:txBody>
          <a:bodyPr/>
          <a:lstStyle/>
          <a:p>
            <a:fld id="{C0B13B1D-4EC0-7B44-8B63-0830B37E9229}" type="slidenum">
              <a:rPr lang="en-US" smtClean="0"/>
              <a:pPr/>
              <a:t>20</a:t>
            </a:fld>
            <a:endParaRPr lang="en-US" dirty="0"/>
          </a:p>
        </p:txBody>
      </p:sp>
    </p:spTree>
    <p:extLst>
      <p:ext uri="{BB962C8B-B14F-4D97-AF65-F5344CB8AC3E}">
        <p14:creationId xmlns:p14="http://schemas.microsoft.com/office/powerpoint/2010/main" val="3601238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MartinFederal Consulting</a:t>
            </a:r>
            <a:endParaRPr lang="en-US" dirty="0"/>
          </a:p>
        </p:txBody>
      </p:sp>
      <p:sp>
        <p:nvSpPr>
          <p:cNvPr id="3" name="Content Placeholder 2"/>
          <p:cNvSpPr>
            <a:spLocks noGrp="1"/>
          </p:cNvSpPr>
          <p:nvPr>
            <p:ph sz="half" idx="13"/>
          </p:nvPr>
        </p:nvSpPr>
        <p:spPr>
          <a:xfrm>
            <a:off x="457200" y="1067487"/>
            <a:ext cx="8097656" cy="4657903"/>
          </a:xfrm>
        </p:spPr>
        <p:txBody>
          <a:bodyPr>
            <a:normAutofit/>
          </a:bodyPr>
          <a:lstStyle/>
          <a:p>
            <a:pPr>
              <a:spcBef>
                <a:spcPts val="600"/>
              </a:spcBef>
              <a:spcAft>
                <a:spcPts val="600"/>
              </a:spcAft>
            </a:pPr>
            <a:r>
              <a:rPr lang="en-US" sz="2400" dirty="0"/>
              <a:t>MartinFederal asserted that the awardee’s proposal violated FAR 52.219-14, Limitations on Subcontracting</a:t>
            </a:r>
          </a:p>
          <a:p>
            <a:pPr lvl="1">
              <a:spcBef>
                <a:spcPts val="600"/>
              </a:spcBef>
              <a:spcAft>
                <a:spcPts val="600"/>
              </a:spcAft>
            </a:pPr>
            <a:r>
              <a:rPr lang="en-US" sz="1900" dirty="0"/>
              <a:t>This allegation was based on speculation that the awardee would rely on a subcontractor to perform more than 50% of the work</a:t>
            </a:r>
          </a:p>
          <a:p>
            <a:pPr>
              <a:spcBef>
                <a:spcPts val="600"/>
              </a:spcBef>
              <a:spcAft>
                <a:spcPts val="600"/>
              </a:spcAft>
            </a:pPr>
            <a:r>
              <a:rPr lang="en-US" sz="2400" dirty="0"/>
              <a:t>GAO dismissed this protest ground for failure to state a valid basis of protest</a:t>
            </a:r>
          </a:p>
          <a:p>
            <a:pPr lvl="1">
              <a:spcBef>
                <a:spcPts val="600"/>
              </a:spcBef>
              <a:spcAft>
                <a:spcPts val="600"/>
              </a:spcAft>
            </a:pPr>
            <a:r>
              <a:rPr lang="en-US" sz="1900" dirty="0"/>
              <a:t>MartinFederal’s speculation about the awardee’s alleged reliance on its subcontractor is not a sufficient basis of protest; too speculative</a:t>
            </a:r>
          </a:p>
          <a:p>
            <a:pPr lvl="1">
              <a:spcBef>
                <a:spcPts val="600"/>
              </a:spcBef>
              <a:spcAft>
                <a:spcPts val="600"/>
              </a:spcAft>
            </a:pPr>
            <a:r>
              <a:rPr lang="en-US" sz="1900" dirty="0"/>
              <a:t>GAO also found that the awardee’s subcontractor was a similarly situated entity </a:t>
            </a:r>
          </a:p>
        </p:txBody>
      </p:sp>
      <p:sp>
        <p:nvSpPr>
          <p:cNvPr id="5" name="Slide Number Placeholder 4"/>
          <p:cNvSpPr>
            <a:spLocks noGrp="1"/>
          </p:cNvSpPr>
          <p:nvPr>
            <p:ph type="sldNum" sz="quarter" idx="12"/>
          </p:nvPr>
        </p:nvSpPr>
        <p:spPr/>
        <p:txBody>
          <a:bodyPr/>
          <a:lstStyle/>
          <a:p>
            <a:fld id="{C0B13B1D-4EC0-7B44-8B63-0830B37E9229}" type="slidenum">
              <a:rPr lang="en-US" smtClean="0"/>
              <a:pPr/>
              <a:t>21</a:t>
            </a:fld>
            <a:endParaRPr lang="en-US" dirty="0"/>
          </a:p>
        </p:txBody>
      </p:sp>
    </p:spTree>
    <p:extLst>
      <p:ext uri="{BB962C8B-B14F-4D97-AF65-F5344CB8AC3E}">
        <p14:creationId xmlns:p14="http://schemas.microsoft.com/office/powerpoint/2010/main" val="2811889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MP Solutions</a:t>
            </a:r>
            <a:endParaRPr lang="en-US" dirty="0"/>
          </a:p>
        </p:txBody>
      </p:sp>
      <p:sp>
        <p:nvSpPr>
          <p:cNvPr id="3" name="Content Placeholder 2"/>
          <p:cNvSpPr>
            <a:spLocks noGrp="1"/>
          </p:cNvSpPr>
          <p:nvPr>
            <p:ph sz="half" idx="13"/>
          </p:nvPr>
        </p:nvSpPr>
        <p:spPr>
          <a:xfrm>
            <a:off x="457200" y="1067487"/>
            <a:ext cx="8097656" cy="4803377"/>
          </a:xfrm>
        </p:spPr>
        <p:txBody>
          <a:bodyPr>
            <a:normAutofit fontScale="92500" lnSpcReduction="10000"/>
          </a:bodyPr>
          <a:lstStyle/>
          <a:p>
            <a:pPr>
              <a:spcBef>
                <a:spcPts val="600"/>
              </a:spcBef>
              <a:spcAft>
                <a:spcPts val="600"/>
              </a:spcAft>
            </a:pPr>
            <a:r>
              <a:rPr lang="en-US" sz="2400" dirty="0"/>
              <a:t>Agency argued the protest was premature because MP Solutions protested within 10 days of its pre-award debriefing, but before the agency had answered its “enhanced debriefing” questions</a:t>
            </a:r>
          </a:p>
          <a:p>
            <a:pPr>
              <a:spcBef>
                <a:spcPts val="600"/>
              </a:spcBef>
              <a:spcAft>
                <a:spcPts val="600"/>
              </a:spcAft>
            </a:pPr>
            <a:r>
              <a:rPr lang="en-US" sz="2400" dirty="0"/>
              <a:t>GAO rejected the agency’s argument because it found that enhanced debriefings do not apply to pre-award debriefings</a:t>
            </a:r>
          </a:p>
          <a:p>
            <a:pPr>
              <a:spcBef>
                <a:spcPts val="600"/>
              </a:spcBef>
              <a:spcAft>
                <a:spcPts val="600"/>
              </a:spcAft>
            </a:pPr>
            <a:r>
              <a:rPr lang="en-US" sz="2400" dirty="0"/>
              <a:t>Based on GAO’s ruling, when considering a pre-award protest on a DOD procurement:</a:t>
            </a:r>
          </a:p>
          <a:p>
            <a:pPr lvl="1">
              <a:spcBef>
                <a:spcPts val="600"/>
              </a:spcBef>
              <a:spcAft>
                <a:spcPts val="600"/>
              </a:spcAft>
            </a:pPr>
            <a:r>
              <a:rPr lang="en-US" sz="1900" dirty="0"/>
              <a:t>The safest approach is to protest within 10 days of your pre-award debriefing</a:t>
            </a:r>
          </a:p>
          <a:p>
            <a:pPr lvl="1">
              <a:spcBef>
                <a:spcPts val="600"/>
              </a:spcBef>
              <a:spcAft>
                <a:spcPts val="600"/>
              </a:spcAft>
            </a:pPr>
            <a:r>
              <a:rPr lang="en-US" sz="1900" dirty="0"/>
              <a:t>Do not rely on the enhanced debriefing requirements unless the agency makes clear, in writing, that it will hold your pre-award debriefing open until it answers your follow-up questions after the pre-award debriefing</a:t>
            </a:r>
          </a:p>
          <a:p>
            <a:pPr lvl="1">
              <a:spcBef>
                <a:spcPts val="600"/>
              </a:spcBef>
              <a:spcAft>
                <a:spcPts val="600"/>
              </a:spcAft>
            </a:pPr>
            <a:endParaRPr lang="en-US" sz="1900"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22</a:t>
            </a:fld>
            <a:endParaRPr lang="en-US" dirty="0"/>
          </a:p>
        </p:txBody>
      </p:sp>
    </p:spTree>
    <p:extLst>
      <p:ext uri="{BB962C8B-B14F-4D97-AF65-F5344CB8AC3E}">
        <p14:creationId xmlns:p14="http://schemas.microsoft.com/office/powerpoint/2010/main" val="141631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Spatial Front</a:t>
            </a:r>
            <a:endParaRPr lang="en-US" dirty="0"/>
          </a:p>
        </p:txBody>
      </p:sp>
      <p:sp>
        <p:nvSpPr>
          <p:cNvPr id="3" name="Content Placeholder 2"/>
          <p:cNvSpPr>
            <a:spLocks noGrp="1"/>
          </p:cNvSpPr>
          <p:nvPr>
            <p:ph sz="half" idx="13"/>
          </p:nvPr>
        </p:nvSpPr>
        <p:spPr>
          <a:xfrm>
            <a:off x="457200" y="1067487"/>
            <a:ext cx="8097656" cy="4803377"/>
          </a:xfrm>
        </p:spPr>
        <p:txBody>
          <a:bodyPr>
            <a:normAutofit fontScale="92500"/>
          </a:bodyPr>
          <a:lstStyle/>
          <a:p>
            <a:pPr>
              <a:spcBef>
                <a:spcPts val="600"/>
              </a:spcBef>
              <a:spcAft>
                <a:spcPts val="600"/>
              </a:spcAft>
            </a:pPr>
            <a:r>
              <a:rPr lang="en-US" sz="2400" dirty="0"/>
              <a:t>GAO sustained protest because the awardee proposed to use positions for the order that were outside the scope of the GSA MAS LCATs to which those positions were mapped</a:t>
            </a:r>
          </a:p>
          <a:p>
            <a:pPr lvl="1">
              <a:spcBef>
                <a:spcPts val="600"/>
              </a:spcBef>
              <a:spcAft>
                <a:spcPts val="600"/>
              </a:spcAft>
            </a:pPr>
            <a:r>
              <a:rPr lang="en-US" sz="1900" dirty="0"/>
              <a:t>For example, the awardee proposed a “developer” LCAT for software development, but this was mapped to the “quality assurance engineer” LCAT on its GSA MAS contract, a position that did not encompass any software development</a:t>
            </a:r>
          </a:p>
          <a:p>
            <a:pPr>
              <a:spcBef>
                <a:spcPts val="600"/>
              </a:spcBef>
              <a:spcAft>
                <a:spcPts val="600"/>
              </a:spcAft>
            </a:pPr>
            <a:r>
              <a:rPr lang="en-US" sz="2400" dirty="0"/>
              <a:t>Agency was required to terminate the order for convenience because agencies cannot make award on a quote that is outside the scope of the vendor’s </a:t>
            </a:r>
            <a:r>
              <a:rPr lang="en-US" sz="2400"/>
              <a:t>FSS</a:t>
            </a:r>
            <a:r>
              <a:rPr lang="en-US" sz="2400" dirty="0"/>
              <a:t> contract</a:t>
            </a:r>
          </a:p>
          <a:p>
            <a:pPr>
              <a:spcBef>
                <a:spcPts val="600"/>
              </a:spcBef>
              <a:spcAft>
                <a:spcPts val="600"/>
              </a:spcAft>
            </a:pPr>
            <a:r>
              <a:rPr lang="en-US" sz="2400" dirty="0"/>
              <a:t>When quoting on </a:t>
            </a:r>
            <a:r>
              <a:rPr lang="en-US" sz="2400"/>
              <a:t>FSS</a:t>
            </a:r>
            <a:r>
              <a:rPr lang="en-US" sz="2400" dirty="0"/>
              <a:t> orders, but careful to ensure the items or services are within the scope of your </a:t>
            </a:r>
            <a:r>
              <a:rPr lang="en-US" sz="2400"/>
              <a:t>FSS</a:t>
            </a:r>
            <a:r>
              <a:rPr lang="en-US" sz="2400" dirty="0"/>
              <a:t> contract, as reasonably interpreted</a:t>
            </a:r>
          </a:p>
          <a:p>
            <a:pPr lvl="1">
              <a:spcBef>
                <a:spcPts val="600"/>
              </a:spcBef>
              <a:spcAft>
                <a:spcPts val="600"/>
              </a:spcAft>
            </a:pPr>
            <a:endParaRPr lang="en-US" sz="1900"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23</a:t>
            </a:fld>
            <a:endParaRPr lang="en-US" dirty="0"/>
          </a:p>
        </p:txBody>
      </p:sp>
    </p:spTree>
    <p:extLst>
      <p:ext uri="{BB962C8B-B14F-4D97-AF65-F5344CB8AC3E}">
        <p14:creationId xmlns:p14="http://schemas.microsoft.com/office/powerpoint/2010/main" val="174494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Notable Court of Federal Claims (“COFC”) Protest Decisions in 2022</a:t>
            </a:r>
          </a:p>
        </p:txBody>
      </p:sp>
      <p:sp>
        <p:nvSpPr>
          <p:cNvPr id="3" name="Content Placeholder 2"/>
          <p:cNvSpPr>
            <a:spLocks noGrp="1"/>
          </p:cNvSpPr>
          <p:nvPr>
            <p:ph sz="half" idx="13"/>
          </p:nvPr>
        </p:nvSpPr>
        <p:spPr>
          <a:xfrm>
            <a:off x="457200" y="1306480"/>
            <a:ext cx="8097656" cy="4525963"/>
          </a:xfrm>
        </p:spPr>
        <p:txBody>
          <a:bodyPr>
            <a:normAutofit/>
          </a:bodyPr>
          <a:lstStyle/>
          <a:p>
            <a:pPr>
              <a:spcBef>
                <a:spcPts val="600"/>
              </a:spcBef>
              <a:spcAft>
                <a:spcPts val="600"/>
              </a:spcAft>
            </a:pPr>
            <a:r>
              <a:rPr lang="en-US" sz="2400" dirty="0"/>
              <a:t>Golden IT LLC v. United States, 157 Fed. Cl. 680 (2022)</a:t>
            </a:r>
          </a:p>
          <a:p>
            <a:pPr>
              <a:spcBef>
                <a:spcPts val="600"/>
              </a:spcBef>
              <a:spcAft>
                <a:spcPts val="600"/>
              </a:spcAft>
            </a:pPr>
            <a:r>
              <a:rPr lang="en-US" sz="2400" dirty="0"/>
              <a:t>Superior Optical Labs, Inc. v. United States, 158 Fed. Cl. 262 (2022)</a:t>
            </a:r>
          </a:p>
          <a:p>
            <a:pPr>
              <a:spcBef>
                <a:spcPts val="600"/>
              </a:spcBef>
              <a:spcAft>
                <a:spcPts val="600"/>
              </a:spcAft>
            </a:pPr>
            <a:r>
              <a:rPr lang="en-US" sz="2400" dirty="0"/>
              <a:t>COLSA Corporation v. United States, 158 Fed. Cl. 333 (2022)</a:t>
            </a:r>
          </a:p>
          <a:p>
            <a:pPr>
              <a:spcBef>
                <a:spcPts val="600"/>
              </a:spcBef>
              <a:spcAft>
                <a:spcPts val="600"/>
              </a:spcAft>
            </a:pPr>
            <a:r>
              <a:rPr lang="en-US" sz="2400" dirty="0"/>
              <a:t>eSimplicity, Inc. v. United States, 162 Fed. Cl. 372 (2022)</a:t>
            </a:r>
          </a:p>
        </p:txBody>
      </p:sp>
      <p:sp>
        <p:nvSpPr>
          <p:cNvPr id="5" name="Slide Number Placeholder 4"/>
          <p:cNvSpPr>
            <a:spLocks noGrp="1"/>
          </p:cNvSpPr>
          <p:nvPr>
            <p:ph type="sldNum" sz="quarter" idx="12"/>
          </p:nvPr>
        </p:nvSpPr>
        <p:spPr/>
        <p:txBody>
          <a:bodyPr/>
          <a:lstStyle/>
          <a:p>
            <a:fld id="{C0B13B1D-4EC0-7B44-8B63-0830B37E9229}" type="slidenum">
              <a:rPr lang="en-US" smtClean="0"/>
              <a:pPr/>
              <a:t>24</a:t>
            </a:fld>
            <a:endParaRPr lang="en-US" dirty="0"/>
          </a:p>
        </p:txBody>
      </p:sp>
    </p:spTree>
    <p:extLst>
      <p:ext uri="{BB962C8B-B14F-4D97-AF65-F5344CB8AC3E}">
        <p14:creationId xmlns:p14="http://schemas.microsoft.com/office/powerpoint/2010/main" val="942426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Golden IT</a:t>
            </a:r>
            <a:endParaRPr lang="en-US" dirty="0"/>
          </a:p>
        </p:txBody>
      </p:sp>
      <p:sp>
        <p:nvSpPr>
          <p:cNvPr id="3" name="Content Placeholder 2"/>
          <p:cNvSpPr>
            <a:spLocks noGrp="1"/>
          </p:cNvSpPr>
          <p:nvPr>
            <p:ph sz="half" idx="13"/>
          </p:nvPr>
        </p:nvSpPr>
        <p:spPr>
          <a:xfrm>
            <a:off x="457200" y="1067487"/>
            <a:ext cx="8097656" cy="4803377"/>
          </a:xfrm>
        </p:spPr>
        <p:txBody>
          <a:bodyPr>
            <a:normAutofit fontScale="92500" lnSpcReduction="10000"/>
          </a:bodyPr>
          <a:lstStyle/>
          <a:p>
            <a:pPr>
              <a:spcBef>
                <a:spcPts val="600"/>
              </a:spcBef>
              <a:spcAft>
                <a:spcPts val="600"/>
              </a:spcAft>
            </a:pPr>
            <a:r>
              <a:rPr lang="en-US" sz="2400" dirty="0"/>
              <a:t>COFC rejected allegation that awardee failed to disclose a change in its key personnel after submitting its proposal</a:t>
            </a:r>
          </a:p>
          <a:p>
            <a:pPr>
              <a:spcBef>
                <a:spcPts val="600"/>
              </a:spcBef>
              <a:spcAft>
                <a:spcPts val="600"/>
              </a:spcAft>
            </a:pPr>
            <a:r>
              <a:rPr lang="en-US" sz="2400" dirty="0"/>
              <a:t>Court found no material misrepresentation because the awardee did not know about the departure at the time it submitted its proposal</a:t>
            </a:r>
          </a:p>
          <a:p>
            <a:pPr lvl="1">
              <a:spcBef>
                <a:spcPts val="600"/>
              </a:spcBef>
              <a:spcAft>
                <a:spcPts val="600"/>
              </a:spcAft>
            </a:pPr>
            <a:r>
              <a:rPr lang="en-US" sz="1900" dirty="0"/>
              <a:t>Extent to which key personnel have to commit to an offer depends on what the solicitation required</a:t>
            </a:r>
          </a:p>
          <a:p>
            <a:pPr lvl="1">
              <a:spcBef>
                <a:spcPts val="600"/>
              </a:spcBef>
              <a:spcAft>
                <a:spcPts val="600"/>
              </a:spcAft>
            </a:pPr>
            <a:r>
              <a:rPr lang="en-US" sz="1900" dirty="0"/>
              <a:t>In Golden IT, the solicitation did not require vendors to obtain commitment letters from key personnel, constantly verify their continued availability, or update the agency regarding departures</a:t>
            </a:r>
          </a:p>
          <a:p>
            <a:pPr>
              <a:spcBef>
                <a:spcPts val="600"/>
              </a:spcBef>
              <a:spcAft>
                <a:spcPts val="600"/>
              </a:spcAft>
            </a:pPr>
            <a:r>
              <a:rPr lang="en-US" sz="2400" dirty="0"/>
              <a:t>GAO cases have reached a different conclusion under similar circumstances</a:t>
            </a:r>
          </a:p>
          <a:p>
            <a:pPr lvl="1">
              <a:spcBef>
                <a:spcPts val="600"/>
              </a:spcBef>
              <a:spcAft>
                <a:spcPts val="600"/>
              </a:spcAft>
            </a:pPr>
            <a:r>
              <a:rPr lang="en-US" sz="1900" dirty="0"/>
              <a:t>GAO cases have held that an offeror must tell the agency when a key employee becomes unavailable</a:t>
            </a:r>
          </a:p>
          <a:p>
            <a:pPr lvl="1">
              <a:spcBef>
                <a:spcPts val="600"/>
              </a:spcBef>
              <a:spcAft>
                <a:spcPts val="600"/>
              </a:spcAft>
            </a:pPr>
            <a:endParaRPr lang="en-US" sz="1900"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25</a:t>
            </a:fld>
            <a:endParaRPr lang="en-US" dirty="0"/>
          </a:p>
        </p:txBody>
      </p:sp>
    </p:spTree>
    <p:extLst>
      <p:ext uri="{BB962C8B-B14F-4D97-AF65-F5344CB8AC3E}">
        <p14:creationId xmlns:p14="http://schemas.microsoft.com/office/powerpoint/2010/main" val="1097302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Superior Optical Labs</a:t>
            </a:r>
            <a:endParaRPr lang="en-US" dirty="0"/>
          </a:p>
        </p:txBody>
      </p:sp>
      <p:sp>
        <p:nvSpPr>
          <p:cNvPr id="3" name="Content Placeholder 2"/>
          <p:cNvSpPr>
            <a:spLocks noGrp="1"/>
          </p:cNvSpPr>
          <p:nvPr>
            <p:ph sz="half" idx="13"/>
          </p:nvPr>
        </p:nvSpPr>
        <p:spPr>
          <a:xfrm>
            <a:off x="457200" y="1067487"/>
            <a:ext cx="8097656" cy="4803377"/>
          </a:xfrm>
        </p:spPr>
        <p:txBody>
          <a:bodyPr>
            <a:normAutofit lnSpcReduction="10000"/>
          </a:bodyPr>
          <a:lstStyle/>
          <a:p>
            <a:pPr>
              <a:spcBef>
                <a:spcPts val="600"/>
              </a:spcBef>
              <a:spcAft>
                <a:spcPts val="600"/>
              </a:spcAft>
            </a:pPr>
            <a:r>
              <a:rPr lang="en-US" sz="2400" dirty="0"/>
              <a:t>COFC upheld an SBA Office of Hearings and Appeals (“OHA”) decision finding Superior was not an SDVOSB</a:t>
            </a:r>
          </a:p>
          <a:p>
            <a:pPr>
              <a:spcBef>
                <a:spcPts val="600"/>
              </a:spcBef>
              <a:spcAft>
                <a:spcPts val="600"/>
              </a:spcAft>
            </a:pPr>
            <a:r>
              <a:rPr lang="en-US" sz="2400" dirty="0"/>
              <a:t>OHA found that Superior was not sufficiently controlled by a service-disabled veteran (“SDV”) due to an agreement with the firm’s former owner that required:</a:t>
            </a:r>
          </a:p>
          <a:p>
            <a:pPr lvl="1">
              <a:spcBef>
                <a:spcPts val="600"/>
              </a:spcBef>
              <a:spcAft>
                <a:spcPts val="600"/>
              </a:spcAft>
            </a:pPr>
            <a:r>
              <a:rPr lang="en-US" sz="1900" dirty="0"/>
              <a:t>The SDV to get approval before any change in management or policies of Superior, and any sale of 50% or more of Superior’s assets or stock</a:t>
            </a:r>
          </a:p>
          <a:p>
            <a:pPr lvl="1">
              <a:spcBef>
                <a:spcPts val="600"/>
              </a:spcBef>
              <a:spcAft>
                <a:spcPts val="600"/>
              </a:spcAft>
            </a:pPr>
            <a:r>
              <a:rPr lang="en-US" sz="1900" dirty="0"/>
              <a:t>Superior to purchase minimum amounts of products from the former owner</a:t>
            </a:r>
          </a:p>
          <a:p>
            <a:pPr lvl="1">
              <a:spcBef>
                <a:spcPts val="600"/>
              </a:spcBef>
              <a:spcAft>
                <a:spcPts val="600"/>
              </a:spcAft>
            </a:pPr>
            <a:r>
              <a:rPr lang="en-US" sz="1900" dirty="0"/>
              <a:t>Superior to get approval from its former owner before bidding on a fixed-price contract if the former owner would have to fix its prices for that contract</a:t>
            </a:r>
          </a:p>
          <a:p>
            <a:pPr lvl="1">
              <a:spcBef>
                <a:spcPts val="600"/>
              </a:spcBef>
              <a:spcAft>
                <a:spcPts val="600"/>
              </a:spcAft>
            </a:pPr>
            <a:endParaRPr lang="en-US" sz="1900"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26</a:t>
            </a:fld>
            <a:endParaRPr lang="en-US" dirty="0"/>
          </a:p>
        </p:txBody>
      </p:sp>
    </p:spTree>
    <p:extLst>
      <p:ext uri="{BB962C8B-B14F-4D97-AF65-F5344CB8AC3E}">
        <p14:creationId xmlns:p14="http://schemas.microsoft.com/office/powerpoint/2010/main" val="2121180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COLSA Corporation</a:t>
            </a:r>
            <a:endParaRPr lang="en-US" dirty="0"/>
          </a:p>
        </p:txBody>
      </p:sp>
      <p:sp>
        <p:nvSpPr>
          <p:cNvPr id="3" name="Content Placeholder 2"/>
          <p:cNvSpPr>
            <a:spLocks noGrp="1"/>
          </p:cNvSpPr>
          <p:nvPr>
            <p:ph sz="half" idx="13"/>
          </p:nvPr>
        </p:nvSpPr>
        <p:spPr>
          <a:xfrm>
            <a:off x="457200" y="1067487"/>
            <a:ext cx="8097656" cy="4803377"/>
          </a:xfrm>
        </p:spPr>
        <p:txBody>
          <a:bodyPr>
            <a:normAutofit lnSpcReduction="10000"/>
          </a:bodyPr>
          <a:lstStyle/>
          <a:p>
            <a:pPr>
              <a:spcBef>
                <a:spcPts val="600"/>
              </a:spcBef>
              <a:spcAft>
                <a:spcPts val="600"/>
              </a:spcAft>
            </a:pPr>
            <a:r>
              <a:rPr lang="en-US" sz="2400" dirty="0"/>
              <a:t>October 2018:  initial offers for WOSB set-aside</a:t>
            </a:r>
          </a:p>
          <a:p>
            <a:pPr>
              <a:spcBef>
                <a:spcPts val="600"/>
              </a:spcBef>
              <a:spcAft>
                <a:spcPts val="600"/>
              </a:spcAft>
            </a:pPr>
            <a:r>
              <a:rPr lang="en-US" sz="2400" dirty="0"/>
              <a:t>March 2019:  eventual awardee is purchased and is no longer WOSB-eligible</a:t>
            </a:r>
          </a:p>
          <a:p>
            <a:pPr>
              <a:spcBef>
                <a:spcPts val="600"/>
              </a:spcBef>
              <a:spcAft>
                <a:spcPts val="600"/>
              </a:spcAft>
            </a:pPr>
            <a:r>
              <a:rPr lang="en-US" sz="2400" dirty="0"/>
              <a:t>After award in 2021, COLSA challenged awardee’s eligibility because it was no longer a WOSB</a:t>
            </a:r>
          </a:p>
          <a:p>
            <a:pPr>
              <a:spcBef>
                <a:spcPts val="600"/>
              </a:spcBef>
              <a:spcAft>
                <a:spcPts val="600"/>
              </a:spcAft>
            </a:pPr>
            <a:r>
              <a:rPr lang="en-US" sz="2400" dirty="0"/>
              <a:t>COLSA was not an interested party to protest because it did not submit a proposal for the procurement</a:t>
            </a:r>
          </a:p>
          <a:p>
            <a:pPr>
              <a:spcBef>
                <a:spcPts val="600"/>
              </a:spcBef>
              <a:spcAft>
                <a:spcPts val="600"/>
              </a:spcAft>
            </a:pPr>
            <a:r>
              <a:rPr lang="en-US" sz="2400" dirty="0"/>
              <a:t>COFC also noted that the procuring agency had investigated the awardee’s WOSB eligibility, including discussing it with SBA</a:t>
            </a:r>
          </a:p>
          <a:p>
            <a:pPr lvl="1">
              <a:spcBef>
                <a:spcPts val="600"/>
              </a:spcBef>
              <a:spcAft>
                <a:spcPts val="600"/>
              </a:spcAft>
            </a:pPr>
            <a:r>
              <a:rPr lang="en-US" sz="1900" dirty="0"/>
              <a:t>The relevant time for determining WOSB eligibility is the time of the initial offer</a:t>
            </a:r>
          </a:p>
          <a:p>
            <a:pPr lvl="1">
              <a:spcBef>
                <a:spcPts val="600"/>
              </a:spcBef>
              <a:spcAft>
                <a:spcPts val="600"/>
              </a:spcAft>
            </a:pPr>
            <a:endParaRPr lang="en-US" sz="1900"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27</a:t>
            </a:fld>
            <a:endParaRPr lang="en-US" dirty="0"/>
          </a:p>
        </p:txBody>
      </p:sp>
    </p:spTree>
    <p:extLst>
      <p:ext uri="{BB962C8B-B14F-4D97-AF65-F5344CB8AC3E}">
        <p14:creationId xmlns:p14="http://schemas.microsoft.com/office/powerpoint/2010/main" val="3369630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eSimplicity</a:t>
            </a:r>
            <a:endParaRPr lang="en-US" dirty="0"/>
          </a:p>
        </p:txBody>
      </p:sp>
      <p:sp>
        <p:nvSpPr>
          <p:cNvPr id="3" name="Content Placeholder 2"/>
          <p:cNvSpPr>
            <a:spLocks noGrp="1"/>
          </p:cNvSpPr>
          <p:nvPr>
            <p:ph sz="half" idx="13"/>
          </p:nvPr>
        </p:nvSpPr>
        <p:spPr>
          <a:xfrm>
            <a:off x="457200" y="973967"/>
            <a:ext cx="8097656" cy="4970130"/>
          </a:xfrm>
        </p:spPr>
        <p:txBody>
          <a:bodyPr>
            <a:normAutofit fontScale="92500" lnSpcReduction="10000"/>
          </a:bodyPr>
          <a:lstStyle/>
          <a:p>
            <a:pPr>
              <a:spcBef>
                <a:spcPts val="600"/>
              </a:spcBef>
              <a:spcAft>
                <a:spcPts val="600"/>
              </a:spcAft>
            </a:pPr>
            <a:r>
              <a:rPr lang="en-US" sz="2400" dirty="0"/>
              <a:t>Navy rejected eSimplicity’s proposal because it was not received on time; file size was too large for the Navy’s server</a:t>
            </a:r>
          </a:p>
          <a:p>
            <a:pPr>
              <a:spcBef>
                <a:spcPts val="600"/>
              </a:spcBef>
              <a:spcAft>
                <a:spcPts val="600"/>
              </a:spcAft>
            </a:pPr>
            <a:r>
              <a:rPr lang="en-US" sz="2400" dirty="0"/>
              <a:t>eSimplicity protested the rejection, arguing the server’s file size limit amounted to an unstated evaluation criterion</a:t>
            </a:r>
          </a:p>
          <a:p>
            <a:pPr>
              <a:spcBef>
                <a:spcPts val="600"/>
              </a:spcBef>
              <a:spcAft>
                <a:spcPts val="600"/>
              </a:spcAft>
            </a:pPr>
            <a:r>
              <a:rPr lang="en-US" sz="2400" dirty="0"/>
              <a:t>COFC agreed, finding that the agency’s obligation to evaluate based solely on the factors stated in the solicitation includes the size of proposal files</a:t>
            </a:r>
          </a:p>
          <a:p>
            <a:pPr>
              <a:spcBef>
                <a:spcPts val="600"/>
              </a:spcBef>
              <a:spcAft>
                <a:spcPts val="600"/>
              </a:spcAft>
            </a:pPr>
            <a:r>
              <a:rPr lang="en-US" sz="2400" dirty="0"/>
              <a:t>COFC also found that the government control exception applies to electronically-submitted proposals</a:t>
            </a:r>
          </a:p>
          <a:p>
            <a:pPr lvl="1">
              <a:spcBef>
                <a:spcPts val="600"/>
              </a:spcBef>
              <a:spcAft>
                <a:spcPts val="600"/>
              </a:spcAft>
            </a:pPr>
            <a:r>
              <a:rPr lang="en-US" sz="1900" dirty="0"/>
              <a:t>This is an exception to the “late is late” rule when there is acceptable evidence that the proposal was received and was under Government control prior to the proposal deadline</a:t>
            </a:r>
          </a:p>
          <a:p>
            <a:pPr lvl="1">
              <a:spcBef>
                <a:spcPts val="600"/>
              </a:spcBef>
              <a:spcAft>
                <a:spcPts val="600"/>
              </a:spcAft>
            </a:pPr>
            <a:r>
              <a:rPr lang="en-US" sz="1900" dirty="0"/>
              <a:t>GAO cases have found that the government control exception does not apply to electronically-submitted proposals</a:t>
            </a:r>
          </a:p>
          <a:p>
            <a:pPr lvl="1">
              <a:spcBef>
                <a:spcPts val="600"/>
              </a:spcBef>
              <a:spcAft>
                <a:spcPts val="600"/>
              </a:spcAft>
            </a:pPr>
            <a:endParaRPr lang="en-US" sz="1900"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28</a:t>
            </a:fld>
            <a:endParaRPr lang="en-US" dirty="0"/>
          </a:p>
        </p:txBody>
      </p:sp>
    </p:spTree>
    <p:extLst>
      <p:ext uri="{BB962C8B-B14F-4D97-AF65-F5344CB8AC3E}">
        <p14:creationId xmlns:p14="http://schemas.microsoft.com/office/powerpoint/2010/main" val="2994415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E472-E5C0-46DC-9D8A-6127ADCF914C}"/>
              </a:ext>
            </a:extLst>
          </p:cNvPr>
          <p:cNvSpPr>
            <a:spLocks noGrp="1"/>
          </p:cNvSpPr>
          <p:nvPr>
            <p:ph type="title"/>
          </p:nvPr>
        </p:nvSpPr>
        <p:spPr>
          <a:xfrm>
            <a:off x="457200" y="2123751"/>
            <a:ext cx="8229600" cy="2575570"/>
          </a:xfrm>
        </p:spPr>
        <p:txBody>
          <a:bodyPr>
            <a:normAutofit/>
          </a:bodyPr>
          <a:lstStyle/>
          <a:p>
            <a:r>
              <a:rPr lang="en-US"/>
              <a:t>2022 Highlights from SBA’s Office of Hearings and Appeals</a:t>
            </a:r>
            <a:br>
              <a:rPr lang="en-US"/>
            </a:br>
            <a:endParaRPr lang="en-US" dirty="0"/>
          </a:p>
        </p:txBody>
      </p:sp>
    </p:spTree>
    <p:extLst>
      <p:ext uri="{BB962C8B-B14F-4D97-AF65-F5344CB8AC3E}">
        <p14:creationId xmlns:p14="http://schemas.microsoft.com/office/powerpoint/2010/main" val="383059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E472-E5C0-46DC-9D8A-6127ADCF914C}"/>
              </a:ext>
            </a:extLst>
          </p:cNvPr>
          <p:cNvSpPr>
            <a:spLocks noGrp="1"/>
          </p:cNvSpPr>
          <p:nvPr>
            <p:ph type="title"/>
          </p:nvPr>
        </p:nvSpPr>
        <p:spPr>
          <a:xfrm>
            <a:off x="457200" y="2123751"/>
            <a:ext cx="8229600" cy="2575570"/>
          </a:xfrm>
        </p:spPr>
        <p:txBody>
          <a:bodyPr>
            <a:normAutofit/>
          </a:bodyPr>
          <a:lstStyle/>
          <a:p>
            <a:r>
              <a:rPr lang="en-US"/>
              <a:t>2022 Legislative and Regulatory Developments</a:t>
            </a:r>
            <a:endParaRPr lang="en-US" dirty="0"/>
          </a:p>
        </p:txBody>
      </p:sp>
    </p:spTree>
    <p:extLst>
      <p:ext uri="{BB962C8B-B14F-4D97-AF65-F5344CB8AC3E}">
        <p14:creationId xmlns:p14="http://schemas.microsoft.com/office/powerpoint/2010/main" val="1086428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140823"/>
            <a:ext cx="8229600" cy="517099"/>
          </a:xfrm>
          <a:prstGeom prst="rect">
            <a:avLst/>
          </a:prstGeom>
        </p:spPr>
        <p:txBody>
          <a:bodyPr spcFirstLastPara="1" vert="horz" wrap="square" lIns="91425" tIns="91425" rIns="91425" bIns="91425" rtlCol="0" anchor="ctr" anchorCtr="0">
            <a:noAutofit/>
          </a:bodyPr>
          <a:lstStyle/>
          <a:p>
            <a:pPr algn="l"/>
            <a:r>
              <a:rPr lang="en-US" sz="2800" dirty="0"/>
              <a:t>SBA Office of Hearings and Appeals Highlights</a:t>
            </a:r>
            <a:endParaRPr sz="2800" i="1" dirty="0">
              <a:solidFill>
                <a:srgbClr val="FF0000"/>
              </a:solidFill>
            </a:endParaRPr>
          </a:p>
        </p:txBody>
      </p:sp>
      <p:sp>
        <p:nvSpPr>
          <p:cNvPr id="237" name="Google Shape;237;p16"/>
          <p:cNvSpPr txBox="1">
            <a:spLocks noGrp="1"/>
          </p:cNvSpPr>
          <p:nvPr>
            <p:ph idx="1"/>
          </p:nvPr>
        </p:nvSpPr>
        <p:spPr>
          <a:xfrm>
            <a:off x="345688" y="657923"/>
            <a:ext cx="8541834" cy="5419492"/>
          </a:xfrm>
          <a:prstGeom prst="rect">
            <a:avLst/>
          </a:prstGeom>
        </p:spPr>
        <p:txBody>
          <a:bodyPr spcFirstLastPara="1" vert="horz" wrap="square" lIns="91425" tIns="91425" rIns="91425" bIns="91425" rtlCol="0" anchor="t" anchorCtr="0">
            <a:noAutofit/>
          </a:bodyPr>
          <a:lstStyle/>
          <a:p>
            <a:pPr marL="457200" indent="-457200">
              <a:spcBef>
                <a:spcPts val="0"/>
              </a:spcBef>
              <a:spcAft>
                <a:spcPts val="600"/>
              </a:spcAft>
              <a:buFont typeface="+mj-lt"/>
              <a:buAutoNum type="arabicPeriod"/>
            </a:pPr>
            <a:r>
              <a:rPr lang="en-US" sz="1800" b="1" dirty="0"/>
              <a:t>Applicability of Nov. 2020 rule change to unrestricted IDIQ contract awarded before Nov. 2020:</a:t>
            </a:r>
            <a:r>
              <a:rPr lang="en-US" sz="1800" dirty="0"/>
              <a:t>  </a:t>
            </a:r>
            <a:r>
              <a:rPr lang="en-US" sz="1800" i="1" dirty="0"/>
              <a:t>Size Appeal of Avenge Incorporated</a:t>
            </a:r>
            <a:r>
              <a:rPr lang="en-US" sz="1800" dirty="0"/>
              <a:t>, SBA No. SIZ-6178, Nov. 15, 2022</a:t>
            </a:r>
          </a:p>
          <a:p>
            <a:pPr marL="457200" indent="-457200">
              <a:spcBef>
                <a:spcPts val="0"/>
              </a:spcBef>
              <a:spcAft>
                <a:spcPts val="600"/>
              </a:spcAft>
              <a:buFont typeface="+mj-lt"/>
              <a:buAutoNum type="arabicPeriod"/>
            </a:pPr>
            <a:r>
              <a:rPr lang="en-US" sz="1800" b="1" dirty="0"/>
              <a:t>Applicability of Nov. 2020 rule change re M&amp;A impact on pending task order proposals under restricted IDIQ contracts:  </a:t>
            </a:r>
            <a:r>
              <a:rPr lang="en-US" sz="1800" i="1" dirty="0"/>
              <a:t>Size Appeal of Odyssey Systems Consulting Group, Ltd., </a:t>
            </a:r>
            <a:r>
              <a:rPr lang="en-US" sz="1800" dirty="0"/>
              <a:t>SBA No. SIZ-6135, Dec. 23, 2021 (M&amp;A impact on restricted IDIQ task order eligibility)</a:t>
            </a:r>
          </a:p>
          <a:p>
            <a:pPr marL="457200" indent="-457200">
              <a:spcBef>
                <a:spcPts val="0"/>
              </a:spcBef>
              <a:spcAft>
                <a:spcPts val="600"/>
              </a:spcAft>
              <a:buFont typeface="+mj-lt"/>
              <a:buAutoNum type="arabicPeriod"/>
            </a:pPr>
            <a:r>
              <a:rPr lang="en-US" sz="1800" b="1" dirty="0"/>
              <a:t>Applicability of Nov. 2020 rule change re M&amp;A impact on pending FSS task order proposals :  </a:t>
            </a:r>
            <a:r>
              <a:rPr lang="en-US" sz="1800" i="1" dirty="0"/>
              <a:t>Size Appeal of EBA Ernest Bland Associates, P.C., </a:t>
            </a:r>
            <a:r>
              <a:rPr lang="en-US" sz="1800" dirty="0"/>
              <a:t>SBA No. SIZ-6139, Feb. 16, 2022</a:t>
            </a:r>
            <a:endParaRPr lang="en-US" sz="1800" i="1" dirty="0"/>
          </a:p>
          <a:p>
            <a:pPr marL="457200" indent="-457200">
              <a:spcBef>
                <a:spcPts val="0"/>
              </a:spcBef>
              <a:spcAft>
                <a:spcPts val="600"/>
              </a:spcAft>
              <a:buFont typeface="+mj-lt"/>
              <a:buAutoNum type="arabicPeriod"/>
            </a:pPr>
            <a:r>
              <a:rPr lang="en-US" sz="1800" b="1" dirty="0"/>
              <a:t>Applicability of Nov. 2020 rule change on JV bidding prior to Nov. 2020: </a:t>
            </a:r>
            <a:r>
              <a:rPr lang="en-US" sz="1800" dirty="0"/>
              <a:t> </a:t>
            </a:r>
            <a:r>
              <a:rPr lang="en-US" sz="1800" i="1" dirty="0"/>
              <a:t>Size Appeal of Optimal Geo, Inc.</a:t>
            </a:r>
            <a:r>
              <a:rPr lang="en-US" sz="1800" dirty="0"/>
              <a:t>, SBA No. SIZ-6141, Feb. 17, 2022</a:t>
            </a:r>
          </a:p>
          <a:p>
            <a:pPr marL="457200" indent="-457200">
              <a:spcBef>
                <a:spcPts val="0"/>
              </a:spcBef>
              <a:spcAft>
                <a:spcPts val="600"/>
              </a:spcAft>
              <a:buFont typeface="+mj-lt"/>
              <a:buAutoNum type="arabicPeriod"/>
            </a:pPr>
            <a:r>
              <a:rPr lang="en-US" sz="1800" b="1" dirty="0"/>
              <a:t>Cases addressing JV Operating Agreement Noncompliance</a:t>
            </a:r>
          </a:p>
          <a:p>
            <a:pPr marL="457200" indent="-457200">
              <a:spcBef>
                <a:spcPts val="0"/>
              </a:spcBef>
              <a:spcAft>
                <a:spcPts val="600"/>
              </a:spcAft>
              <a:buFont typeface="+mj-lt"/>
              <a:buAutoNum type="arabicPeriod"/>
            </a:pPr>
            <a:r>
              <a:rPr lang="en-US" sz="1800" b="1" dirty="0"/>
              <a:t>SBIR Ownership and Affiliation:  </a:t>
            </a:r>
            <a:r>
              <a:rPr lang="en-US" sz="1800" i="1" dirty="0"/>
              <a:t>Size Appeal of NFRL LLC, </a:t>
            </a:r>
            <a:r>
              <a:rPr lang="en-US" sz="1800" dirty="0"/>
              <a:t>SBA No. SIZ-6174, Sept. 28, 2022</a:t>
            </a:r>
          </a:p>
          <a:p>
            <a:pPr marL="457200" indent="-457200">
              <a:spcBef>
                <a:spcPts val="0"/>
              </a:spcBef>
              <a:spcAft>
                <a:spcPts val="600"/>
              </a:spcAft>
              <a:buFont typeface="+mj-lt"/>
              <a:buAutoNum type="arabicPeriod"/>
            </a:pPr>
            <a:r>
              <a:rPr lang="en-US" sz="1800" b="1" dirty="0"/>
              <a:t>Due Process in Size Appeals:  </a:t>
            </a:r>
            <a:r>
              <a:rPr lang="en-US" sz="1800" i="1" dirty="0"/>
              <a:t>Size Appeal of C2 Alaska, LLC, </a:t>
            </a:r>
            <a:r>
              <a:rPr lang="en-US" sz="1800" dirty="0"/>
              <a:t>SBA No. SIZ-6149, April 19, 2022</a:t>
            </a:r>
          </a:p>
          <a:p>
            <a:pPr>
              <a:spcBef>
                <a:spcPts val="0"/>
              </a:spcBef>
              <a:spcAft>
                <a:spcPts val="600"/>
              </a:spcAft>
            </a:pPr>
            <a:endParaRPr lang="en-US" sz="1800" dirty="0"/>
          </a:p>
        </p:txBody>
      </p:sp>
    </p:spTree>
    <p:extLst>
      <p:ext uri="{BB962C8B-B14F-4D97-AF65-F5344CB8AC3E}">
        <p14:creationId xmlns:p14="http://schemas.microsoft.com/office/powerpoint/2010/main" val="2193806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140823"/>
            <a:ext cx="8229600" cy="517099"/>
          </a:xfrm>
          <a:prstGeom prst="rect">
            <a:avLst/>
          </a:prstGeom>
        </p:spPr>
        <p:txBody>
          <a:bodyPr spcFirstLastPara="1" vert="horz" wrap="square" lIns="91425" tIns="91425" rIns="91425" bIns="91425" rtlCol="0" anchor="ctr" anchorCtr="0">
            <a:noAutofit/>
          </a:bodyPr>
          <a:lstStyle/>
          <a:p>
            <a:pPr>
              <a:spcBef>
                <a:spcPts val="0"/>
              </a:spcBef>
              <a:spcAft>
                <a:spcPts val="600"/>
              </a:spcAft>
            </a:pPr>
            <a:r>
              <a:rPr lang="en-US" sz="2600" i="1" dirty="0"/>
              <a:t>Size Appeal of Avenge Incorporated</a:t>
            </a:r>
            <a:endParaRPr lang="en-US" sz="2600" dirty="0"/>
          </a:p>
        </p:txBody>
      </p:sp>
      <p:sp>
        <p:nvSpPr>
          <p:cNvPr id="237" name="Google Shape;237;p16"/>
          <p:cNvSpPr txBox="1">
            <a:spLocks noGrp="1"/>
          </p:cNvSpPr>
          <p:nvPr>
            <p:ph idx="1"/>
          </p:nvPr>
        </p:nvSpPr>
        <p:spPr>
          <a:xfrm>
            <a:off x="457200" y="657923"/>
            <a:ext cx="8229600" cy="5531004"/>
          </a:xfrm>
          <a:prstGeom prst="rect">
            <a:avLst/>
          </a:prstGeom>
        </p:spPr>
        <p:txBody>
          <a:bodyPr spcFirstLastPara="1" vert="horz" wrap="square" lIns="91425" tIns="91425" rIns="91425" bIns="91425" rtlCol="0" anchor="t" anchorCtr="0">
            <a:noAutofit/>
          </a:bodyPr>
          <a:lstStyle/>
          <a:p>
            <a:pPr>
              <a:spcBef>
                <a:spcPts val="0"/>
              </a:spcBef>
              <a:spcAft>
                <a:spcPts val="600"/>
              </a:spcAft>
            </a:pPr>
            <a:r>
              <a:rPr lang="en-US" sz="1900" b="1" dirty="0"/>
              <a:t>Issue:  For unrestricted IDIQ contracts awarded before Nov. 2020, when is a size representation required for set-aside task orders?</a:t>
            </a:r>
          </a:p>
          <a:p>
            <a:pPr>
              <a:spcBef>
                <a:spcPts val="0"/>
              </a:spcBef>
              <a:spcAft>
                <a:spcPts val="600"/>
              </a:spcAft>
            </a:pPr>
            <a:r>
              <a:rPr lang="en-US" sz="2000" b="1" dirty="0"/>
              <a:t>Backstory</a:t>
            </a:r>
            <a:endParaRPr lang="en-US" sz="2000" dirty="0"/>
          </a:p>
          <a:p>
            <a:pPr lvl="1">
              <a:spcBef>
                <a:spcPts val="0"/>
              </a:spcBef>
              <a:spcAft>
                <a:spcPts val="600"/>
              </a:spcAft>
            </a:pPr>
            <a:r>
              <a:rPr lang="en-US" sz="2000" b="1" dirty="0"/>
              <a:t>Pre-Nov. 2020:</a:t>
            </a:r>
            <a:r>
              <a:rPr lang="en-US" sz="2000" dirty="0"/>
              <a:t>  For unrestricted multiple award contracts (MACs), size determined at time of contract award for life of the contract, unless CO asks for TO-specific size rep.</a:t>
            </a:r>
          </a:p>
          <a:p>
            <a:pPr lvl="1">
              <a:spcBef>
                <a:spcPts val="0"/>
              </a:spcBef>
              <a:spcAft>
                <a:spcPts val="600"/>
              </a:spcAft>
            </a:pPr>
            <a:r>
              <a:rPr lang="en-US" sz="2000" b="1" dirty="0"/>
              <a:t>Nov. 2020:  SBA amends 13 CFR 121.404.</a:t>
            </a:r>
            <a:r>
              <a:rPr lang="en-US" sz="2000" dirty="0"/>
              <a:t>  For unrestricted MACs where task orders are set-aside for SB, offerors </a:t>
            </a:r>
            <a:r>
              <a:rPr lang="en-US" sz="2000" u="sng" dirty="0"/>
              <a:t>must</a:t>
            </a:r>
            <a:r>
              <a:rPr lang="en-US" sz="2000" dirty="0"/>
              <a:t> represent size at time of TO proposal.  </a:t>
            </a:r>
            <a:r>
              <a:rPr lang="en-US" sz="2000" i="1" dirty="0"/>
              <a:t>But SBA said final rule does not have </a:t>
            </a:r>
            <a:r>
              <a:rPr lang="en-US" sz="2000" i="1" u="sng" dirty="0"/>
              <a:t>retroactive</a:t>
            </a:r>
            <a:r>
              <a:rPr lang="en-US" sz="2000" i="1" dirty="0"/>
              <a:t> effect.</a:t>
            </a:r>
          </a:p>
          <a:p>
            <a:pPr lvl="1">
              <a:spcBef>
                <a:spcPts val="0"/>
              </a:spcBef>
              <a:spcAft>
                <a:spcPts val="600"/>
              </a:spcAft>
            </a:pPr>
            <a:r>
              <a:rPr lang="en-US" sz="2000" dirty="0"/>
              <a:t>In </a:t>
            </a:r>
            <a:r>
              <a:rPr lang="en-US" sz="2000" b="1" dirty="0"/>
              <a:t>Tyler Constr. Group, Inc.,</a:t>
            </a:r>
            <a:r>
              <a:rPr lang="en-US" sz="2000" dirty="0"/>
              <a:t> SBA No. SIZ-5323 (2012), OHA stated it would not “apply regulatory amendments to MACs solicited prior to the effective date of the amendment even though a task order under the MAC is solicited after the effective date.” </a:t>
            </a:r>
          </a:p>
        </p:txBody>
      </p:sp>
    </p:spTree>
    <p:extLst>
      <p:ext uri="{BB962C8B-B14F-4D97-AF65-F5344CB8AC3E}">
        <p14:creationId xmlns:p14="http://schemas.microsoft.com/office/powerpoint/2010/main" val="1675782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105713"/>
            <a:ext cx="8229600" cy="485302"/>
          </a:xfrm>
          <a:prstGeom prst="rect">
            <a:avLst/>
          </a:prstGeom>
        </p:spPr>
        <p:txBody>
          <a:bodyPr spcFirstLastPara="1" vert="horz" wrap="square" lIns="91425" tIns="91425" rIns="91425" bIns="91425" rtlCol="0" anchor="ctr" anchorCtr="0">
            <a:noAutofit/>
          </a:bodyPr>
          <a:lstStyle/>
          <a:p>
            <a:r>
              <a:rPr lang="en-US" sz="2800" i="1" dirty="0"/>
              <a:t>Size Appeal of Avenge Incorporated</a:t>
            </a:r>
            <a:endParaRPr sz="2800" i="1" dirty="0">
              <a:solidFill>
                <a:srgbClr val="FF0000"/>
              </a:solidFill>
            </a:endParaRPr>
          </a:p>
        </p:txBody>
      </p:sp>
      <p:sp>
        <p:nvSpPr>
          <p:cNvPr id="237" name="Google Shape;237;p16"/>
          <p:cNvSpPr txBox="1">
            <a:spLocks noGrp="1"/>
          </p:cNvSpPr>
          <p:nvPr>
            <p:ph idx="1"/>
          </p:nvPr>
        </p:nvSpPr>
        <p:spPr>
          <a:xfrm>
            <a:off x="278780" y="702527"/>
            <a:ext cx="8586440" cy="5035991"/>
          </a:xfrm>
          <a:prstGeom prst="rect">
            <a:avLst/>
          </a:prstGeom>
        </p:spPr>
        <p:txBody>
          <a:bodyPr spcFirstLastPara="1" vert="horz" wrap="square" lIns="91425" tIns="91425" rIns="91425" bIns="91425" rtlCol="0" anchor="t" anchorCtr="0">
            <a:noAutofit/>
          </a:bodyPr>
          <a:lstStyle/>
          <a:p>
            <a:pPr>
              <a:spcBef>
                <a:spcPts val="0"/>
              </a:spcBef>
              <a:spcAft>
                <a:spcPts val="1200"/>
              </a:spcAft>
            </a:pPr>
            <a:r>
              <a:rPr lang="en-US" sz="2000" dirty="0">
                <a:solidFill>
                  <a:srgbClr val="C00000"/>
                </a:solidFill>
              </a:rPr>
              <a:t>OHA holds that Nov. 2020 Final Rule applies to </a:t>
            </a:r>
            <a:r>
              <a:rPr lang="en-US" sz="2000" u="sng" dirty="0">
                <a:solidFill>
                  <a:srgbClr val="C00000"/>
                </a:solidFill>
              </a:rPr>
              <a:t>all</a:t>
            </a:r>
            <a:r>
              <a:rPr lang="en-US" sz="2000" dirty="0">
                <a:solidFill>
                  <a:srgbClr val="C00000"/>
                </a:solidFill>
              </a:rPr>
              <a:t> set-aside task orders solicited under unrestricted MACs after Nov. 2020, even if the unrestricted MAC was solicited before Nov. 2020</a:t>
            </a:r>
          </a:p>
          <a:p>
            <a:pPr>
              <a:spcBef>
                <a:spcPts val="0"/>
              </a:spcBef>
              <a:spcAft>
                <a:spcPts val="1200"/>
              </a:spcAft>
            </a:pPr>
            <a:r>
              <a:rPr lang="en-US" sz="2000" dirty="0"/>
              <a:t>SBA’s comment that Final Rule did not have </a:t>
            </a:r>
            <a:r>
              <a:rPr lang="en-US" sz="2000" u="sng" dirty="0"/>
              <a:t>retroactive</a:t>
            </a:r>
            <a:r>
              <a:rPr lang="en-US" sz="2000" dirty="0"/>
              <a:t> effect “</a:t>
            </a:r>
            <a:r>
              <a:rPr lang="en-US" sz="2000" b="1" dirty="0"/>
              <a:t>by itself sheds no light</a:t>
            </a:r>
            <a:r>
              <a:rPr lang="en-US" sz="2000" dirty="0"/>
              <a:t> on whether SBA intended that the revisions to § 121.404(a)(1)(i)(A) would apply to all orders issued after November 16, 2020, or only to orders if the entire unrestricted MAC was awarded after November 16, 2020.”</a:t>
            </a:r>
          </a:p>
          <a:p>
            <a:pPr>
              <a:spcBef>
                <a:spcPts val="0"/>
              </a:spcBef>
              <a:spcAft>
                <a:spcPts val="1200"/>
              </a:spcAft>
            </a:pPr>
            <a:r>
              <a:rPr lang="en-US" sz="2000" dirty="0"/>
              <a:t>“</a:t>
            </a:r>
            <a:r>
              <a:rPr lang="en-US" sz="2000" b="1" dirty="0"/>
              <a:t>Given SBA's stated concerns</a:t>
            </a:r>
            <a:r>
              <a:rPr lang="en-US" sz="2000" dirty="0"/>
              <a:t>, the [Final Rule is] </a:t>
            </a:r>
            <a:r>
              <a:rPr lang="en-US" sz="2000" b="1" dirty="0"/>
              <a:t>most reasonably understood</a:t>
            </a:r>
            <a:r>
              <a:rPr lang="en-US" sz="2000" dirty="0"/>
              <a:t> as applying to all orders issued after November 16, 2020. This is true because there is no indication in the regulations or the accompanying commentary that SBA intended to permit the loophole to continue indefinitely, until such time as all unrestricted MACs expired.”</a:t>
            </a:r>
          </a:p>
          <a:p>
            <a:pPr>
              <a:spcBef>
                <a:spcPts val="0"/>
              </a:spcBef>
              <a:spcAft>
                <a:spcPts val="1200"/>
              </a:spcAft>
            </a:pPr>
            <a:r>
              <a:rPr lang="en-US" sz="2000" b="1" dirty="0"/>
              <a:t>OHA did not address</a:t>
            </a:r>
            <a:r>
              <a:rPr lang="en-US" sz="2000" dirty="0"/>
              <a:t> </a:t>
            </a:r>
            <a:r>
              <a:rPr lang="en-US" sz="2000" i="1" dirty="0"/>
              <a:t>Tyler Constr. </a:t>
            </a:r>
            <a:r>
              <a:rPr lang="en-US" sz="2000" dirty="0"/>
              <a:t>or </a:t>
            </a:r>
            <a:r>
              <a:rPr lang="en-US" sz="2000" i="1" dirty="0"/>
              <a:t>Kearfott Guidance &amp; Navigation Corp. </a:t>
            </a:r>
            <a:endParaRPr lang="en-US" sz="2000" dirty="0"/>
          </a:p>
        </p:txBody>
      </p:sp>
      <p:sp>
        <p:nvSpPr>
          <p:cNvPr id="6" name="TextBox 5"/>
          <p:cNvSpPr txBox="1"/>
          <p:nvPr/>
        </p:nvSpPr>
        <p:spPr>
          <a:xfrm>
            <a:off x="617039" y="5979045"/>
            <a:ext cx="7909922" cy="646331"/>
          </a:xfrm>
          <a:prstGeom prst="rect">
            <a:avLst/>
          </a:prstGeom>
          <a:solidFill>
            <a:schemeClr val="bg1"/>
          </a:solidFill>
          <a:ln w="31750">
            <a:solidFill>
              <a:srgbClr val="C00000"/>
            </a:solidFill>
          </a:ln>
        </p:spPr>
        <p:txBody>
          <a:bodyPr wrap="none" rtlCol="0">
            <a:spAutoFit/>
          </a:bodyPr>
          <a:lstStyle/>
          <a:p>
            <a:r>
              <a:rPr lang="en-US" b="1" dirty="0"/>
              <a:t>Takeaway</a:t>
            </a:r>
            <a:r>
              <a:rPr lang="en-US" dirty="0"/>
              <a:t>:  Size reps made for Pre-2020 unrestricted MACs are no longer</a:t>
            </a:r>
          </a:p>
          <a:p>
            <a:r>
              <a:rPr lang="en-US" dirty="0"/>
              <a:t>for the life of the contract.  Set-aside TO eligibility at risk for contractors who grow.</a:t>
            </a:r>
          </a:p>
        </p:txBody>
      </p:sp>
    </p:spTree>
    <p:extLst>
      <p:ext uri="{BB962C8B-B14F-4D97-AF65-F5344CB8AC3E}">
        <p14:creationId xmlns:p14="http://schemas.microsoft.com/office/powerpoint/2010/main" val="3356221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312233" y="69795"/>
            <a:ext cx="8642195" cy="677337"/>
          </a:xfrm>
          <a:prstGeom prst="rect">
            <a:avLst/>
          </a:prstGeom>
        </p:spPr>
        <p:txBody>
          <a:bodyPr spcFirstLastPara="1" vert="horz" wrap="square" lIns="91425" tIns="91425" rIns="91425" bIns="91425" rtlCol="0" anchor="ctr" anchorCtr="0">
            <a:noAutofit/>
          </a:bodyPr>
          <a:lstStyle/>
          <a:p>
            <a:pPr>
              <a:spcBef>
                <a:spcPts val="0"/>
              </a:spcBef>
              <a:spcAft>
                <a:spcPts val="600"/>
              </a:spcAft>
            </a:pPr>
            <a:r>
              <a:rPr lang="en-US" sz="2600" i="1" dirty="0"/>
              <a:t>Size Appeal of Odyssey Systems Consulting Group, Ltd.</a:t>
            </a:r>
            <a:endParaRPr lang="en-US" sz="2600" dirty="0"/>
          </a:p>
        </p:txBody>
      </p:sp>
      <p:sp>
        <p:nvSpPr>
          <p:cNvPr id="237" name="Google Shape;237;p16"/>
          <p:cNvSpPr txBox="1">
            <a:spLocks noGrp="1"/>
          </p:cNvSpPr>
          <p:nvPr>
            <p:ph idx="1"/>
          </p:nvPr>
        </p:nvSpPr>
        <p:spPr>
          <a:xfrm>
            <a:off x="312233" y="624469"/>
            <a:ext cx="8541835" cy="5114050"/>
          </a:xfrm>
          <a:prstGeom prst="rect">
            <a:avLst/>
          </a:prstGeom>
        </p:spPr>
        <p:txBody>
          <a:bodyPr spcFirstLastPara="1" vert="horz" wrap="square" lIns="91425" tIns="91425" rIns="91425" bIns="91425" rtlCol="0" anchor="t" anchorCtr="0">
            <a:noAutofit/>
          </a:bodyPr>
          <a:lstStyle/>
          <a:p>
            <a:pPr>
              <a:spcBef>
                <a:spcPts val="0"/>
              </a:spcBef>
              <a:spcAft>
                <a:spcPts val="1200"/>
              </a:spcAft>
            </a:pPr>
            <a:r>
              <a:rPr lang="en-US" sz="2000" b="1" dirty="0"/>
              <a:t>Issue:  Effect of M&amp;A transaction on task order eligibility under </a:t>
            </a:r>
            <a:r>
              <a:rPr lang="en-US" sz="2000" b="1" u="sng" dirty="0"/>
              <a:t>restricted</a:t>
            </a:r>
            <a:r>
              <a:rPr lang="en-US" sz="2000" b="1" dirty="0"/>
              <a:t> MACs</a:t>
            </a:r>
          </a:p>
          <a:p>
            <a:pPr>
              <a:spcBef>
                <a:spcPts val="0"/>
              </a:spcBef>
              <a:spcAft>
                <a:spcPts val="1200"/>
              </a:spcAft>
            </a:pPr>
            <a:r>
              <a:rPr lang="en-US" sz="2000" b="1" dirty="0"/>
              <a:t>Backstory</a:t>
            </a:r>
            <a:endParaRPr lang="en-US" sz="2000" dirty="0"/>
          </a:p>
          <a:p>
            <a:pPr lvl="1">
              <a:spcBef>
                <a:spcPts val="0"/>
              </a:spcBef>
              <a:spcAft>
                <a:spcPts val="1200"/>
              </a:spcAft>
            </a:pPr>
            <a:r>
              <a:rPr lang="en-US" sz="2000" b="1" dirty="0"/>
              <a:t>New Rule in Nov. 2020</a:t>
            </a:r>
            <a:r>
              <a:rPr lang="en-US" sz="2000" dirty="0"/>
              <a:t>:  “If the merger, sale or acquisition occurs </a:t>
            </a:r>
            <a:r>
              <a:rPr lang="en-US" sz="2000" b="1" dirty="0"/>
              <a:t>after offer but prior to award</a:t>
            </a:r>
            <a:r>
              <a:rPr lang="en-US" sz="2000" dirty="0"/>
              <a:t>, the offeror must recertify its size to the contracting officer prior to award. If the merger, sale or acquisition (including agreements in principal) occurs within 180 days of the date of an offer and the offeror is unable to recertify as small, </a:t>
            </a:r>
            <a:r>
              <a:rPr lang="en-US" sz="2000" b="1" dirty="0"/>
              <a:t>it will not be eligible as a small business</a:t>
            </a:r>
            <a:r>
              <a:rPr lang="en-US" sz="2000" dirty="0"/>
              <a:t> to receive the award of the </a:t>
            </a:r>
            <a:r>
              <a:rPr lang="en-US" sz="2000" b="1" u="sng" dirty="0"/>
              <a:t>contract</a:t>
            </a:r>
            <a:r>
              <a:rPr lang="en-US" sz="2000" dirty="0"/>
              <a:t>.” 13 CFR 121.404(g)(2)(iii).</a:t>
            </a:r>
          </a:p>
          <a:p>
            <a:pPr lvl="1">
              <a:spcBef>
                <a:spcPts val="0"/>
              </a:spcBef>
              <a:spcAft>
                <a:spcPts val="1200"/>
              </a:spcAft>
            </a:pPr>
            <a:r>
              <a:rPr lang="en-US" sz="2000" b="1" dirty="0"/>
              <a:t>Does this apply to proposals for task orders under restricted IDIQs???  </a:t>
            </a:r>
            <a:r>
              <a:rPr lang="en-US" sz="2000" dirty="0"/>
              <a:t>(M&amp;A has always impacted “goaling.”  Does it now impact eligibility?)</a:t>
            </a:r>
          </a:p>
        </p:txBody>
      </p:sp>
    </p:spTree>
    <p:extLst>
      <p:ext uri="{BB962C8B-B14F-4D97-AF65-F5344CB8AC3E}">
        <p14:creationId xmlns:p14="http://schemas.microsoft.com/office/powerpoint/2010/main" val="1458856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163126"/>
            <a:ext cx="8229600" cy="472494"/>
          </a:xfrm>
          <a:prstGeom prst="rect">
            <a:avLst/>
          </a:prstGeom>
        </p:spPr>
        <p:txBody>
          <a:bodyPr spcFirstLastPara="1" vert="horz" wrap="square" lIns="91425" tIns="91425" rIns="91425" bIns="91425" rtlCol="0" anchor="ctr" anchorCtr="0">
            <a:noAutofit/>
          </a:bodyPr>
          <a:lstStyle/>
          <a:p>
            <a:r>
              <a:rPr lang="en-US" sz="2500" i="1" dirty="0"/>
              <a:t>Size Appeal of Odyssey Systems Consulting Group, Ltd.</a:t>
            </a:r>
            <a:endParaRPr sz="2500" i="1" dirty="0">
              <a:solidFill>
                <a:srgbClr val="FF0000"/>
              </a:solidFill>
            </a:endParaRPr>
          </a:p>
        </p:txBody>
      </p:sp>
      <p:sp>
        <p:nvSpPr>
          <p:cNvPr id="237" name="Google Shape;237;p16"/>
          <p:cNvSpPr txBox="1">
            <a:spLocks noGrp="1"/>
          </p:cNvSpPr>
          <p:nvPr>
            <p:ph idx="1"/>
          </p:nvPr>
        </p:nvSpPr>
        <p:spPr>
          <a:xfrm>
            <a:off x="223023" y="758284"/>
            <a:ext cx="8653347" cy="5207618"/>
          </a:xfrm>
          <a:prstGeom prst="rect">
            <a:avLst/>
          </a:prstGeom>
        </p:spPr>
        <p:txBody>
          <a:bodyPr spcFirstLastPara="1" vert="horz" wrap="square" lIns="91425" tIns="91425" rIns="91425" bIns="91425" rtlCol="0" anchor="t" anchorCtr="0">
            <a:noAutofit/>
          </a:bodyPr>
          <a:lstStyle/>
          <a:p>
            <a:pPr>
              <a:spcBef>
                <a:spcPts val="0"/>
              </a:spcBef>
              <a:spcAft>
                <a:spcPts val="600"/>
              </a:spcAft>
            </a:pPr>
            <a:r>
              <a:rPr lang="en-US" sz="2000" dirty="0">
                <a:solidFill>
                  <a:srgbClr val="C00000"/>
                </a:solidFill>
              </a:rPr>
              <a:t>OHA holds that concerns remain eligible for task orders under restricted MACs even after they recertify as “large” following an M&amp;A transaction </a:t>
            </a:r>
            <a:r>
              <a:rPr lang="en-US" sz="2000" i="1" dirty="0">
                <a:solidFill>
                  <a:srgbClr val="C00000"/>
                </a:solidFill>
              </a:rPr>
              <a:t>that occurs </a:t>
            </a:r>
            <a:r>
              <a:rPr lang="en-US" sz="2000" i="1" u="sng" dirty="0">
                <a:solidFill>
                  <a:srgbClr val="C00000"/>
                </a:solidFill>
              </a:rPr>
              <a:t>after</a:t>
            </a:r>
            <a:r>
              <a:rPr lang="en-US" sz="2000" i="1" dirty="0">
                <a:solidFill>
                  <a:srgbClr val="C00000"/>
                </a:solidFill>
              </a:rPr>
              <a:t> proposal and </a:t>
            </a:r>
            <a:r>
              <a:rPr lang="en-US" sz="2000" i="1" u="sng" dirty="0">
                <a:solidFill>
                  <a:srgbClr val="C00000"/>
                </a:solidFill>
              </a:rPr>
              <a:t>before</a:t>
            </a:r>
            <a:r>
              <a:rPr lang="en-US" sz="2000" i="1" dirty="0">
                <a:solidFill>
                  <a:srgbClr val="C00000"/>
                </a:solidFill>
              </a:rPr>
              <a:t> award</a:t>
            </a:r>
          </a:p>
          <a:p>
            <a:pPr>
              <a:spcBef>
                <a:spcPts val="0"/>
              </a:spcBef>
              <a:spcAft>
                <a:spcPts val="600"/>
              </a:spcAft>
            </a:pPr>
            <a:r>
              <a:rPr lang="en-US" sz="2000" b="1" dirty="0"/>
              <a:t>Key Facts</a:t>
            </a:r>
          </a:p>
          <a:p>
            <a:pPr lvl="1">
              <a:spcBef>
                <a:spcPts val="0"/>
              </a:spcBef>
              <a:spcAft>
                <a:spcPts val="600"/>
              </a:spcAft>
            </a:pPr>
            <a:r>
              <a:rPr lang="en-US" sz="2000" dirty="0"/>
              <a:t>TORFP under OASIS Small Business Pool 5B </a:t>
            </a:r>
          </a:p>
          <a:p>
            <a:pPr lvl="1">
              <a:spcBef>
                <a:spcPts val="0"/>
              </a:spcBef>
              <a:spcAft>
                <a:spcPts val="600"/>
              </a:spcAft>
            </a:pPr>
            <a:r>
              <a:rPr lang="en-US" sz="2000" dirty="0"/>
              <a:t>On Jan. 19, 2021, MEI submitted proposal</a:t>
            </a:r>
          </a:p>
          <a:p>
            <a:pPr lvl="1">
              <a:spcBef>
                <a:spcPts val="0"/>
              </a:spcBef>
              <a:spcAft>
                <a:spcPts val="600"/>
              </a:spcAft>
            </a:pPr>
            <a:r>
              <a:rPr lang="en-US" sz="2000" dirty="0"/>
              <a:t>On Feb. 10, 2021, MEI announced it merged with a large private equity firm</a:t>
            </a:r>
          </a:p>
          <a:p>
            <a:pPr lvl="1">
              <a:spcBef>
                <a:spcPts val="0"/>
              </a:spcBef>
              <a:spcAft>
                <a:spcPts val="600"/>
              </a:spcAft>
            </a:pPr>
            <a:r>
              <a:rPr lang="en-US" sz="2000" dirty="0"/>
              <a:t>On April 1, 2022, Agency issued notice that MEI was the apparent awardee</a:t>
            </a:r>
          </a:p>
          <a:p>
            <a:pPr>
              <a:spcBef>
                <a:spcPts val="0"/>
              </a:spcBef>
              <a:spcAft>
                <a:spcPts val="600"/>
              </a:spcAft>
            </a:pPr>
            <a:r>
              <a:rPr lang="en-US" sz="2000" b="1" u="sng" dirty="0"/>
              <a:t>Issue</a:t>
            </a:r>
            <a:r>
              <a:rPr lang="en-US" sz="2000" dirty="0"/>
              <a:t>:  If M&amp;A occurred before award, how could MEI still be eligible for task order award?</a:t>
            </a:r>
          </a:p>
        </p:txBody>
      </p:sp>
    </p:spTree>
    <p:extLst>
      <p:ext uri="{BB962C8B-B14F-4D97-AF65-F5344CB8AC3E}">
        <p14:creationId xmlns:p14="http://schemas.microsoft.com/office/powerpoint/2010/main" val="72344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140824"/>
            <a:ext cx="8229600" cy="477665"/>
          </a:xfrm>
          <a:prstGeom prst="rect">
            <a:avLst/>
          </a:prstGeom>
        </p:spPr>
        <p:txBody>
          <a:bodyPr spcFirstLastPara="1" vert="horz" wrap="square" lIns="91425" tIns="91425" rIns="91425" bIns="91425" rtlCol="0" anchor="ctr" anchorCtr="0">
            <a:noAutofit/>
          </a:bodyPr>
          <a:lstStyle/>
          <a:p>
            <a:r>
              <a:rPr lang="en-US" sz="2500" i="1" dirty="0"/>
              <a:t>Size Appeal of Odyssey Systems Consulting Group, Ltd.</a:t>
            </a:r>
            <a:endParaRPr sz="2500" i="1" dirty="0">
              <a:solidFill>
                <a:srgbClr val="FF0000"/>
              </a:solidFill>
            </a:endParaRPr>
          </a:p>
        </p:txBody>
      </p:sp>
      <p:sp>
        <p:nvSpPr>
          <p:cNvPr id="237" name="Google Shape;237;p16"/>
          <p:cNvSpPr txBox="1">
            <a:spLocks noGrp="1"/>
          </p:cNvSpPr>
          <p:nvPr>
            <p:ph idx="1"/>
          </p:nvPr>
        </p:nvSpPr>
        <p:spPr>
          <a:xfrm>
            <a:off x="223024" y="732259"/>
            <a:ext cx="8619893" cy="5356307"/>
          </a:xfrm>
          <a:prstGeom prst="rect">
            <a:avLst/>
          </a:prstGeom>
        </p:spPr>
        <p:txBody>
          <a:bodyPr spcFirstLastPara="1" vert="horz" wrap="square" lIns="91425" tIns="91425" rIns="91425" bIns="91425" rtlCol="0" anchor="t" anchorCtr="0">
            <a:noAutofit/>
          </a:bodyPr>
          <a:lstStyle/>
          <a:p>
            <a:pPr>
              <a:spcBef>
                <a:spcPts val="0"/>
              </a:spcBef>
              <a:spcAft>
                <a:spcPts val="1200"/>
              </a:spcAft>
            </a:pPr>
            <a:r>
              <a:rPr lang="en-US" sz="2000" b="1" dirty="0"/>
              <a:t>OHA:  </a:t>
            </a:r>
            <a:r>
              <a:rPr lang="en-US" sz="2000" dirty="0"/>
              <a:t>“[T]he most reasonable interpretation of § 121.404(g)(4) is that, when, as here, the underlying MAC itself was set aside for small businesses, the consequence of a merger or acquisition involving a prime contractor is not that the prime contractor becomes ineligible for award of pending or future task orders, but rather that the procuring agency cannot claim goaling credit for those orders.”</a:t>
            </a:r>
          </a:p>
          <a:p>
            <a:pPr>
              <a:spcBef>
                <a:spcPts val="0"/>
              </a:spcBef>
              <a:spcAft>
                <a:spcPts val="1200"/>
              </a:spcAft>
            </a:pPr>
            <a:r>
              <a:rPr lang="en-US" sz="2000" b="1" dirty="0"/>
              <a:t>Appellant:</a:t>
            </a:r>
            <a:r>
              <a:rPr lang="en-US" sz="2000" dirty="0"/>
              <a:t>  But 121.404(g)(2)(iii) applies because the M&amp;A transaction occurred “after offer but prior to award.”</a:t>
            </a:r>
            <a:endParaRPr lang="en-US" sz="2000" b="1" dirty="0"/>
          </a:p>
          <a:p>
            <a:pPr>
              <a:spcBef>
                <a:spcPts val="0"/>
              </a:spcBef>
              <a:spcAft>
                <a:spcPts val="1200"/>
              </a:spcAft>
            </a:pPr>
            <a:r>
              <a:rPr lang="en-US" sz="2000" b="1" dirty="0"/>
              <a:t>OHA:</a:t>
            </a:r>
            <a:r>
              <a:rPr lang="en-US" sz="2000" dirty="0"/>
              <a:t>  “If Appellant's interpretation were correct, § 121.404(g)(4) would become largely meaningless, as there would be no need to clarify that a procuring agency could not claim goaling credit for new orders issued to a prime contractor following a merger or acquisition, if the prime contractor were not eligible for such orders in the first instance.”</a:t>
            </a:r>
          </a:p>
        </p:txBody>
      </p:sp>
      <p:sp>
        <p:nvSpPr>
          <p:cNvPr id="5" name="TextBox 4"/>
          <p:cNvSpPr txBox="1"/>
          <p:nvPr/>
        </p:nvSpPr>
        <p:spPr>
          <a:xfrm>
            <a:off x="1718056" y="5879170"/>
            <a:ext cx="7425944" cy="646331"/>
          </a:xfrm>
          <a:prstGeom prst="rect">
            <a:avLst/>
          </a:prstGeom>
          <a:solidFill>
            <a:schemeClr val="bg1"/>
          </a:solidFill>
          <a:ln w="31750">
            <a:solidFill>
              <a:srgbClr val="C00000"/>
            </a:solidFill>
          </a:ln>
        </p:spPr>
        <p:txBody>
          <a:bodyPr wrap="none" rtlCol="0">
            <a:spAutoFit/>
          </a:bodyPr>
          <a:lstStyle/>
          <a:p>
            <a:r>
              <a:rPr lang="en-US" b="1" dirty="0"/>
              <a:t>Takeaway</a:t>
            </a:r>
            <a:r>
              <a:rPr lang="en-US" dirty="0"/>
              <a:t>:  Post-proposal, pre-award M&amp;A transactions can cause ineligibility</a:t>
            </a:r>
          </a:p>
          <a:p>
            <a:r>
              <a:rPr lang="en-US" dirty="0"/>
              <a:t>for set-aside </a:t>
            </a:r>
            <a:r>
              <a:rPr lang="en-US" u="sng" dirty="0"/>
              <a:t>contracts</a:t>
            </a:r>
            <a:r>
              <a:rPr lang="en-US" dirty="0"/>
              <a:t> </a:t>
            </a:r>
            <a:r>
              <a:rPr lang="en-US" i="1" dirty="0"/>
              <a:t>but </a:t>
            </a:r>
            <a:r>
              <a:rPr lang="en-US" i="1" u="sng" dirty="0"/>
              <a:t>not</a:t>
            </a:r>
            <a:r>
              <a:rPr lang="en-US" i="1" dirty="0"/>
              <a:t> for task orders under restricted MACs</a:t>
            </a:r>
            <a:r>
              <a:rPr lang="en-US" dirty="0"/>
              <a:t>. </a:t>
            </a:r>
          </a:p>
        </p:txBody>
      </p:sp>
    </p:spTree>
    <p:extLst>
      <p:ext uri="{BB962C8B-B14F-4D97-AF65-F5344CB8AC3E}">
        <p14:creationId xmlns:p14="http://schemas.microsoft.com/office/powerpoint/2010/main" val="417756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85067"/>
            <a:ext cx="8229600" cy="584006"/>
          </a:xfrm>
          <a:prstGeom prst="rect">
            <a:avLst/>
          </a:prstGeom>
        </p:spPr>
        <p:txBody>
          <a:bodyPr spcFirstLastPara="1" vert="horz" wrap="square" lIns="91425" tIns="91425" rIns="91425" bIns="91425" rtlCol="0" anchor="ctr" anchorCtr="0">
            <a:noAutofit/>
          </a:bodyPr>
          <a:lstStyle/>
          <a:p>
            <a:r>
              <a:rPr lang="en-US" sz="2800" i="1" dirty="0"/>
              <a:t>Size Appeal of EBA Ernest Bland Associates, P.C.</a:t>
            </a:r>
            <a:endParaRPr sz="2800" i="1" dirty="0">
              <a:solidFill>
                <a:srgbClr val="FF0000"/>
              </a:solidFill>
            </a:endParaRPr>
          </a:p>
        </p:txBody>
      </p:sp>
      <p:sp>
        <p:nvSpPr>
          <p:cNvPr id="237" name="Google Shape;237;p16"/>
          <p:cNvSpPr txBox="1">
            <a:spLocks noGrp="1"/>
          </p:cNvSpPr>
          <p:nvPr>
            <p:ph idx="1"/>
          </p:nvPr>
        </p:nvSpPr>
        <p:spPr>
          <a:xfrm>
            <a:off x="457200" y="669073"/>
            <a:ext cx="8229600" cy="5069445"/>
          </a:xfrm>
          <a:prstGeom prst="rect">
            <a:avLst/>
          </a:prstGeom>
        </p:spPr>
        <p:txBody>
          <a:bodyPr spcFirstLastPara="1" vert="horz" wrap="square" lIns="91425" tIns="91425" rIns="91425" bIns="91425" rtlCol="0" anchor="t" anchorCtr="0">
            <a:noAutofit/>
          </a:bodyPr>
          <a:lstStyle/>
          <a:p>
            <a:pPr>
              <a:spcBef>
                <a:spcPts val="0"/>
              </a:spcBef>
              <a:spcAft>
                <a:spcPts val="600"/>
              </a:spcAft>
            </a:pPr>
            <a:r>
              <a:rPr lang="en-US" sz="2000" b="1" dirty="0"/>
              <a:t>Issue:  </a:t>
            </a:r>
            <a:r>
              <a:rPr lang="en-US" sz="2000" dirty="0"/>
              <a:t>Effect of M&amp;A transaction on task order eligibility under for </a:t>
            </a:r>
            <a:r>
              <a:rPr lang="en-US" sz="2000" u="sng" dirty="0"/>
              <a:t>set-aside task orders</a:t>
            </a:r>
            <a:r>
              <a:rPr lang="en-US" sz="2000" dirty="0"/>
              <a:t> under </a:t>
            </a:r>
            <a:r>
              <a:rPr lang="en-US" sz="2000" u="sng" dirty="0"/>
              <a:t>Federal Supply Schedule</a:t>
            </a:r>
          </a:p>
          <a:p>
            <a:pPr>
              <a:spcBef>
                <a:spcPts val="0"/>
              </a:spcBef>
              <a:spcAft>
                <a:spcPts val="600"/>
              </a:spcAft>
            </a:pPr>
            <a:r>
              <a:rPr lang="en-US" sz="2000" dirty="0">
                <a:solidFill>
                  <a:srgbClr val="C00000"/>
                </a:solidFill>
              </a:rPr>
              <a:t>OHA holds that concerns remain eligible for set-aside task orders under a Federal Supply Schedule Contract even after they recertify as “large” following an M&amp;A transaction</a:t>
            </a:r>
            <a:endParaRPr lang="en-US" sz="2000" i="1" dirty="0">
              <a:solidFill>
                <a:srgbClr val="C00000"/>
              </a:solidFill>
            </a:endParaRPr>
          </a:p>
          <a:p>
            <a:pPr>
              <a:spcBef>
                <a:spcPts val="0"/>
              </a:spcBef>
              <a:spcAft>
                <a:spcPts val="600"/>
              </a:spcAft>
            </a:pPr>
            <a:r>
              <a:rPr lang="en-US" sz="2000" b="1" dirty="0"/>
              <a:t>Key Facts</a:t>
            </a:r>
          </a:p>
          <a:p>
            <a:pPr lvl="1">
              <a:spcBef>
                <a:spcPts val="0"/>
              </a:spcBef>
              <a:spcAft>
                <a:spcPts val="600"/>
              </a:spcAft>
            </a:pPr>
            <a:r>
              <a:rPr lang="en-US" sz="2000" dirty="0"/>
              <a:t>GES held a Federal Supply Schedule Contract</a:t>
            </a:r>
          </a:p>
          <a:p>
            <a:pPr lvl="1">
              <a:spcBef>
                <a:spcPts val="0"/>
              </a:spcBef>
              <a:spcAft>
                <a:spcPts val="600"/>
              </a:spcAft>
            </a:pPr>
            <a:r>
              <a:rPr lang="en-US" sz="2000" dirty="0"/>
              <a:t>On Jan. 10, 2020, GES merged with another firm and was no longer small under the size standard.</a:t>
            </a:r>
          </a:p>
          <a:p>
            <a:pPr lvl="1">
              <a:spcBef>
                <a:spcPts val="0"/>
              </a:spcBef>
              <a:spcAft>
                <a:spcPts val="600"/>
              </a:spcAft>
            </a:pPr>
            <a:r>
              <a:rPr lang="en-US" sz="2000" dirty="0"/>
              <a:t>March 16, 2021:  Agency issued set-aside TORFP under Federal Supply Schedule Contract.  </a:t>
            </a:r>
            <a:r>
              <a:rPr lang="en-US" sz="2000" i="1" dirty="0"/>
              <a:t>The CO did not request a TO-specific size recertification</a:t>
            </a:r>
          </a:p>
          <a:p>
            <a:pPr lvl="1">
              <a:spcBef>
                <a:spcPts val="0"/>
              </a:spcBef>
              <a:spcAft>
                <a:spcPts val="600"/>
              </a:spcAft>
            </a:pPr>
            <a:r>
              <a:rPr lang="en-US" sz="2000" dirty="0"/>
              <a:t>On Sept. 7, 2021, Agency awarded the task order to GES</a:t>
            </a:r>
          </a:p>
          <a:p>
            <a:pPr>
              <a:spcBef>
                <a:spcPts val="0"/>
              </a:spcBef>
              <a:spcAft>
                <a:spcPts val="600"/>
              </a:spcAft>
            </a:pPr>
            <a:r>
              <a:rPr lang="en-US" sz="2000" dirty="0"/>
              <a:t>If GES was large following M&amp;A, is it eligible for a FSS set-aside task order?</a:t>
            </a:r>
          </a:p>
        </p:txBody>
      </p:sp>
    </p:spTree>
    <p:extLst>
      <p:ext uri="{BB962C8B-B14F-4D97-AF65-F5344CB8AC3E}">
        <p14:creationId xmlns:p14="http://schemas.microsoft.com/office/powerpoint/2010/main" val="35194990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237042"/>
            <a:ext cx="8229600" cy="517099"/>
          </a:xfrm>
          <a:prstGeom prst="rect">
            <a:avLst/>
          </a:prstGeom>
        </p:spPr>
        <p:txBody>
          <a:bodyPr spcFirstLastPara="1" vert="horz" wrap="square" lIns="91425" tIns="91425" rIns="91425" bIns="91425" rtlCol="0" anchor="ctr" anchorCtr="0">
            <a:noAutofit/>
          </a:bodyPr>
          <a:lstStyle/>
          <a:p>
            <a:r>
              <a:rPr lang="en-US" sz="2800" i="1" dirty="0"/>
              <a:t>Size Appeal of EBA Ernest Bland Associates, P.C.</a:t>
            </a:r>
            <a:endParaRPr sz="2800" i="1" dirty="0">
              <a:solidFill>
                <a:srgbClr val="FF0000"/>
              </a:solidFill>
            </a:endParaRPr>
          </a:p>
        </p:txBody>
      </p:sp>
      <p:sp>
        <p:nvSpPr>
          <p:cNvPr id="237" name="Google Shape;237;p16"/>
          <p:cNvSpPr txBox="1">
            <a:spLocks noGrp="1"/>
          </p:cNvSpPr>
          <p:nvPr>
            <p:ph idx="1"/>
          </p:nvPr>
        </p:nvSpPr>
        <p:spPr>
          <a:xfrm>
            <a:off x="200721" y="869795"/>
            <a:ext cx="8642195" cy="4868723"/>
          </a:xfrm>
          <a:prstGeom prst="rect">
            <a:avLst/>
          </a:prstGeom>
        </p:spPr>
        <p:txBody>
          <a:bodyPr spcFirstLastPara="1" vert="horz" wrap="square" lIns="91425" tIns="91425" rIns="91425" bIns="91425" rtlCol="0" anchor="t" anchorCtr="0">
            <a:noAutofit/>
          </a:bodyPr>
          <a:lstStyle/>
          <a:p>
            <a:pPr>
              <a:spcBef>
                <a:spcPts val="0"/>
              </a:spcBef>
              <a:spcAft>
                <a:spcPts val="1200"/>
              </a:spcAft>
            </a:pPr>
            <a:r>
              <a:rPr lang="en-US" sz="2000" b="1" dirty="0"/>
              <a:t>Appellant:</a:t>
            </a:r>
            <a:r>
              <a:rPr lang="en-US" sz="2000" dirty="0"/>
              <a:t>  “Under the express language of 13 C.F.R. § 121.404(g)(2)(i), a prime contractor who recertifies as other than small as a result of a merger or acquisition is not eligible to receive a small business set aside award. Thus, in Appellant's view, following its merger with Salas, GES no longer qualifies for the instant task order.”</a:t>
            </a:r>
          </a:p>
          <a:p>
            <a:pPr>
              <a:spcBef>
                <a:spcPts val="0"/>
              </a:spcBef>
              <a:spcAft>
                <a:spcPts val="1200"/>
              </a:spcAft>
            </a:pPr>
            <a:r>
              <a:rPr lang="en-US" sz="2000" b="1" dirty="0"/>
              <a:t>OHA:</a:t>
            </a:r>
            <a:r>
              <a:rPr lang="en-US" sz="2000" dirty="0"/>
              <a:t>  “However, Appellant's view is contrary to established OHA precedent, and consequently, I must reject it. . . . [T]he </a:t>
            </a:r>
            <a:r>
              <a:rPr lang="en-US" sz="2000" b="1" dirty="0"/>
              <a:t>consequence of a merger or acquisition involving a prime contractor is not that the prime contractor becomes ineligible for award of pending or future task orders</a:t>
            </a:r>
            <a:r>
              <a:rPr lang="en-US" sz="2000" dirty="0"/>
              <a:t>, but rather that the procuring agency cannot claim goaling credit for those orders.”</a:t>
            </a:r>
          </a:p>
          <a:p>
            <a:pPr lvl="1">
              <a:spcBef>
                <a:spcPts val="0"/>
              </a:spcBef>
              <a:spcAft>
                <a:spcPts val="1200"/>
              </a:spcAft>
            </a:pPr>
            <a:r>
              <a:rPr lang="en-US" sz="2000" dirty="0"/>
              <a:t>Note:  FSS Contracts were excepted from the Nov. 2020 rule change applicable to other unrestricted IDIQ contracts</a:t>
            </a:r>
          </a:p>
        </p:txBody>
      </p:sp>
      <p:sp>
        <p:nvSpPr>
          <p:cNvPr id="5" name="TextBox 4"/>
          <p:cNvSpPr txBox="1"/>
          <p:nvPr/>
        </p:nvSpPr>
        <p:spPr>
          <a:xfrm>
            <a:off x="200721" y="5870940"/>
            <a:ext cx="7112845" cy="523220"/>
          </a:xfrm>
          <a:prstGeom prst="rect">
            <a:avLst/>
          </a:prstGeom>
          <a:solidFill>
            <a:schemeClr val="bg1"/>
          </a:solidFill>
          <a:ln w="31750">
            <a:solidFill>
              <a:srgbClr val="C00000"/>
            </a:solidFill>
          </a:ln>
        </p:spPr>
        <p:txBody>
          <a:bodyPr wrap="none" rtlCol="0">
            <a:spAutoFit/>
          </a:bodyPr>
          <a:lstStyle/>
          <a:p>
            <a:pPr defTabSz="914400">
              <a:buClr>
                <a:srgbClr val="000000"/>
              </a:buClr>
              <a:defRPr/>
            </a:pPr>
            <a:r>
              <a:rPr lang="en-US" sz="1400" b="1" kern="0" dirty="0">
                <a:solidFill>
                  <a:srgbClr val="000000"/>
                </a:solidFill>
                <a:latin typeface="Arial"/>
                <a:cs typeface="Arial"/>
                <a:sym typeface="Arial"/>
              </a:rPr>
              <a:t>Takeaway</a:t>
            </a:r>
            <a:r>
              <a:rPr lang="en-US" sz="1400" kern="0" dirty="0">
                <a:solidFill>
                  <a:srgbClr val="000000"/>
                </a:solidFill>
                <a:latin typeface="Arial"/>
                <a:cs typeface="Arial"/>
                <a:sym typeface="Arial"/>
              </a:rPr>
              <a:t>:  A post-M&amp;A recertification as “large” does not render a </a:t>
            </a:r>
            <a:r>
              <a:rPr lang="en-US" sz="1400" b="1" u="sng" kern="0" dirty="0">
                <a:solidFill>
                  <a:srgbClr val="000000"/>
                </a:solidFill>
                <a:latin typeface="Arial"/>
                <a:cs typeface="Arial"/>
                <a:sym typeface="Arial"/>
              </a:rPr>
              <a:t>FSS</a:t>
            </a:r>
            <a:r>
              <a:rPr lang="en-US" sz="1400" kern="0" dirty="0">
                <a:solidFill>
                  <a:srgbClr val="000000"/>
                </a:solidFill>
                <a:latin typeface="Arial"/>
                <a:cs typeface="Arial"/>
                <a:sym typeface="Arial"/>
              </a:rPr>
              <a:t> contractor</a:t>
            </a:r>
          </a:p>
          <a:p>
            <a:pPr defTabSz="914400">
              <a:buClr>
                <a:srgbClr val="000000"/>
              </a:buClr>
              <a:defRPr/>
            </a:pPr>
            <a:r>
              <a:rPr lang="en-US" sz="1400" kern="0" dirty="0">
                <a:solidFill>
                  <a:srgbClr val="000000"/>
                </a:solidFill>
                <a:latin typeface="Arial"/>
                <a:cs typeface="Arial"/>
                <a:sym typeface="Arial"/>
              </a:rPr>
              <a:t>Ineligible for set-aside task orders </a:t>
            </a:r>
            <a:r>
              <a:rPr lang="en-US" sz="1400" i="1" kern="0" dirty="0">
                <a:solidFill>
                  <a:srgbClr val="000000"/>
                </a:solidFill>
                <a:latin typeface="Arial"/>
                <a:cs typeface="Arial"/>
                <a:sym typeface="Arial"/>
              </a:rPr>
              <a:t>for the remainder of current five-year ordering period</a:t>
            </a:r>
            <a:r>
              <a:rPr lang="en-US" sz="1400" kern="0" dirty="0">
                <a:solidFill>
                  <a:srgbClr val="000000"/>
                </a:solidFill>
                <a:latin typeface="Arial"/>
                <a:cs typeface="Arial"/>
                <a:sym typeface="Arial"/>
              </a:rPr>
              <a:t>. </a:t>
            </a:r>
          </a:p>
        </p:txBody>
      </p:sp>
    </p:spTree>
    <p:extLst>
      <p:ext uri="{BB962C8B-B14F-4D97-AF65-F5344CB8AC3E}">
        <p14:creationId xmlns:p14="http://schemas.microsoft.com/office/powerpoint/2010/main" val="1966827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51614"/>
            <a:ext cx="8229600" cy="539401"/>
          </a:xfrm>
          <a:prstGeom prst="rect">
            <a:avLst/>
          </a:prstGeom>
        </p:spPr>
        <p:txBody>
          <a:bodyPr spcFirstLastPara="1" vert="horz" wrap="square" lIns="91425" tIns="91425" rIns="91425" bIns="91425" rtlCol="0" anchor="ctr" anchorCtr="0">
            <a:noAutofit/>
          </a:bodyPr>
          <a:lstStyle/>
          <a:p>
            <a:r>
              <a:rPr lang="en-US" sz="2800" i="1" dirty="0"/>
              <a:t>Size Appeal of Optimal Geo, Inc.</a:t>
            </a:r>
            <a:endParaRPr sz="2800" i="1" dirty="0">
              <a:solidFill>
                <a:srgbClr val="FF0000"/>
              </a:solidFill>
            </a:endParaRPr>
          </a:p>
        </p:txBody>
      </p:sp>
      <p:sp>
        <p:nvSpPr>
          <p:cNvPr id="237" name="Google Shape;237;p16"/>
          <p:cNvSpPr txBox="1">
            <a:spLocks noGrp="1"/>
          </p:cNvSpPr>
          <p:nvPr>
            <p:ph idx="1"/>
          </p:nvPr>
        </p:nvSpPr>
        <p:spPr>
          <a:xfrm>
            <a:off x="329185" y="591015"/>
            <a:ext cx="8580639" cy="5147503"/>
          </a:xfrm>
          <a:prstGeom prst="rect">
            <a:avLst/>
          </a:prstGeom>
        </p:spPr>
        <p:txBody>
          <a:bodyPr spcFirstLastPara="1" vert="horz" wrap="square" lIns="91425" tIns="91425" rIns="91425" bIns="91425" rtlCol="0" anchor="t" anchorCtr="0">
            <a:noAutofit/>
          </a:bodyPr>
          <a:lstStyle/>
          <a:p>
            <a:pPr>
              <a:spcBef>
                <a:spcPts val="0"/>
              </a:spcBef>
              <a:spcAft>
                <a:spcPts val="600"/>
              </a:spcAft>
            </a:pPr>
            <a:r>
              <a:rPr lang="en-US" sz="2000" b="1" dirty="0"/>
              <a:t>Issue:  For joint ventures formed before Nov. 2020, how many contracts may they receive without triggering “general affiliation” between JV partners?    </a:t>
            </a:r>
          </a:p>
          <a:p>
            <a:pPr>
              <a:spcBef>
                <a:spcPts val="0"/>
              </a:spcBef>
              <a:spcAft>
                <a:spcPts val="600"/>
              </a:spcAft>
            </a:pPr>
            <a:r>
              <a:rPr lang="en-US" sz="2000" b="1" dirty="0"/>
              <a:t>Backstory</a:t>
            </a:r>
            <a:endParaRPr lang="en-US" sz="2000" dirty="0"/>
          </a:p>
          <a:p>
            <a:pPr lvl="1">
              <a:spcBef>
                <a:spcPts val="0"/>
              </a:spcBef>
              <a:spcAft>
                <a:spcPts val="600"/>
              </a:spcAft>
            </a:pPr>
            <a:r>
              <a:rPr lang="en-US" sz="2000" b="1" dirty="0"/>
              <a:t>Pre-Nov. 2020:</a:t>
            </a:r>
            <a:r>
              <a:rPr lang="en-US" sz="2000" dirty="0"/>
              <a:t>  “Three-in-Two” Rule:  JV may receive three contract awards in a two-year period without triggering general affiliation.  </a:t>
            </a:r>
          </a:p>
          <a:p>
            <a:pPr lvl="1">
              <a:spcBef>
                <a:spcPts val="0"/>
              </a:spcBef>
              <a:spcAft>
                <a:spcPts val="600"/>
              </a:spcAft>
            </a:pPr>
            <a:r>
              <a:rPr lang="en-US" sz="2000" b="1" dirty="0"/>
              <a:t>Nov. 2020:  </a:t>
            </a:r>
            <a:r>
              <a:rPr lang="en-US" sz="2000" dirty="0"/>
              <a:t>SBA adopts an “Unlimited-in-Two” Rule:  JV may receive unlimited number of contract awards from bids made within two years of its first award</a:t>
            </a:r>
          </a:p>
          <a:p>
            <a:pPr lvl="1">
              <a:spcBef>
                <a:spcPts val="0"/>
              </a:spcBef>
              <a:spcAft>
                <a:spcPts val="600"/>
              </a:spcAft>
            </a:pPr>
            <a:r>
              <a:rPr lang="en-US" sz="2000" b="1" dirty="0"/>
              <a:t>Issue:</a:t>
            </a:r>
            <a:r>
              <a:rPr lang="en-US" sz="2000" dirty="0"/>
              <a:t>  Does the “Unlimited-in-Two” Rule apply to joint ventures formed before Nov. 2020 (when the Three-in-Two Rule was in effect)?</a:t>
            </a:r>
          </a:p>
        </p:txBody>
      </p:sp>
    </p:spTree>
    <p:extLst>
      <p:ext uri="{BB962C8B-B14F-4D97-AF65-F5344CB8AC3E}">
        <p14:creationId xmlns:p14="http://schemas.microsoft.com/office/powerpoint/2010/main" val="62449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96219"/>
            <a:ext cx="8229600" cy="550552"/>
          </a:xfrm>
          <a:prstGeom prst="rect">
            <a:avLst/>
          </a:prstGeom>
        </p:spPr>
        <p:txBody>
          <a:bodyPr spcFirstLastPara="1" vert="horz" wrap="square" lIns="91425" tIns="91425" rIns="91425" bIns="91425" rtlCol="0" anchor="ctr" anchorCtr="0">
            <a:noAutofit/>
          </a:bodyPr>
          <a:lstStyle/>
          <a:p>
            <a:r>
              <a:rPr lang="en-US" sz="2800" i="1" dirty="0"/>
              <a:t>Size Appeal of Optimal Geo, Inc.</a:t>
            </a:r>
            <a:endParaRPr sz="2800" i="1" dirty="0">
              <a:solidFill>
                <a:srgbClr val="FF0000"/>
              </a:solidFill>
            </a:endParaRPr>
          </a:p>
        </p:txBody>
      </p:sp>
      <p:sp>
        <p:nvSpPr>
          <p:cNvPr id="237" name="Google Shape;237;p16"/>
          <p:cNvSpPr txBox="1">
            <a:spLocks noGrp="1"/>
          </p:cNvSpPr>
          <p:nvPr>
            <p:ph idx="1"/>
          </p:nvPr>
        </p:nvSpPr>
        <p:spPr>
          <a:xfrm>
            <a:off x="457200" y="646771"/>
            <a:ext cx="8229600" cy="5091747"/>
          </a:xfrm>
          <a:prstGeom prst="rect">
            <a:avLst/>
          </a:prstGeom>
        </p:spPr>
        <p:txBody>
          <a:bodyPr spcFirstLastPara="1" vert="horz" wrap="square" lIns="91425" tIns="91425" rIns="91425" bIns="91425" rtlCol="0" anchor="t" anchorCtr="0">
            <a:noAutofit/>
          </a:bodyPr>
          <a:lstStyle/>
          <a:p>
            <a:pPr>
              <a:spcBef>
                <a:spcPts val="0"/>
              </a:spcBef>
              <a:spcAft>
                <a:spcPts val="1200"/>
              </a:spcAft>
            </a:pPr>
            <a:r>
              <a:rPr lang="en-US" sz="2000" dirty="0">
                <a:solidFill>
                  <a:srgbClr val="C00000"/>
                </a:solidFill>
              </a:rPr>
              <a:t>OHA holds that the “Unlimited-in-Two” Rule applies to joint ventures formed before Nov. 2020</a:t>
            </a:r>
          </a:p>
          <a:p>
            <a:pPr>
              <a:spcBef>
                <a:spcPts val="0"/>
              </a:spcBef>
              <a:spcAft>
                <a:spcPts val="1200"/>
              </a:spcAft>
            </a:pPr>
            <a:r>
              <a:rPr lang="en-US" sz="2000" b="1" dirty="0"/>
              <a:t>Key Facts</a:t>
            </a:r>
          </a:p>
          <a:p>
            <a:pPr lvl="1">
              <a:spcBef>
                <a:spcPts val="0"/>
              </a:spcBef>
              <a:spcAft>
                <a:spcPts val="1200"/>
              </a:spcAft>
            </a:pPr>
            <a:r>
              <a:rPr lang="en-US" sz="2000" dirty="0"/>
              <a:t>Optimal Geo was 50% owner of a joint venture formed in 2016</a:t>
            </a:r>
          </a:p>
          <a:p>
            <a:pPr lvl="1">
              <a:spcBef>
                <a:spcPts val="0"/>
              </a:spcBef>
              <a:spcAft>
                <a:spcPts val="1200"/>
              </a:spcAft>
            </a:pPr>
            <a:r>
              <a:rPr lang="en-US" sz="2000" dirty="0"/>
              <a:t>WMR received its first contract in March 29, 2016</a:t>
            </a:r>
          </a:p>
          <a:p>
            <a:pPr lvl="1">
              <a:spcBef>
                <a:spcPts val="0"/>
              </a:spcBef>
              <a:spcAft>
                <a:spcPts val="1200"/>
              </a:spcAft>
            </a:pPr>
            <a:r>
              <a:rPr lang="en-US" sz="2000" dirty="0"/>
              <a:t>WMR submitted an offer for a contract on Aug. 16, 2019</a:t>
            </a:r>
          </a:p>
          <a:p>
            <a:pPr lvl="1">
              <a:spcBef>
                <a:spcPts val="0"/>
              </a:spcBef>
              <a:spcAft>
                <a:spcPts val="1200"/>
              </a:spcAft>
            </a:pPr>
            <a:r>
              <a:rPr lang="en-US" sz="2000" dirty="0"/>
              <a:t>Optimal Geo submitted initial proposal for a contract on January 22, 2021 – date of size determination </a:t>
            </a:r>
          </a:p>
          <a:p>
            <a:pPr lvl="1">
              <a:spcBef>
                <a:spcPts val="0"/>
              </a:spcBef>
              <a:spcAft>
                <a:spcPts val="1200"/>
              </a:spcAft>
            </a:pPr>
            <a:r>
              <a:rPr lang="en-US" sz="2000" dirty="0"/>
              <a:t>Optimal Geo was “small” if not affiliated with the WMR joint venture, but “large” if it was affiliated</a:t>
            </a:r>
          </a:p>
        </p:txBody>
      </p:sp>
    </p:spTree>
    <p:extLst>
      <p:ext uri="{BB962C8B-B14F-4D97-AF65-F5344CB8AC3E}">
        <p14:creationId xmlns:p14="http://schemas.microsoft.com/office/powerpoint/2010/main" val="41884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NDAA 2023 </a:t>
            </a:r>
          </a:p>
        </p:txBody>
      </p:sp>
      <p:sp>
        <p:nvSpPr>
          <p:cNvPr id="3" name="Content Placeholder 2"/>
          <p:cNvSpPr>
            <a:spLocks noGrp="1"/>
          </p:cNvSpPr>
          <p:nvPr>
            <p:ph sz="half" idx="13"/>
          </p:nvPr>
        </p:nvSpPr>
        <p:spPr>
          <a:xfrm>
            <a:off x="457200" y="1129833"/>
            <a:ext cx="8097656" cy="4525963"/>
          </a:xfrm>
        </p:spPr>
        <p:txBody>
          <a:bodyPr>
            <a:normAutofit fontScale="92500"/>
          </a:bodyPr>
          <a:lstStyle/>
          <a:p>
            <a:pPr marL="0" marR="0" indent="0">
              <a:lnSpc>
                <a:spcPct val="107000"/>
              </a:lnSpc>
              <a:spcBef>
                <a:spcPts val="0"/>
              </a:spcBef>
              <a:spcAft>
                <a:spcPts val="800"/>
              </a:spcAft>
              <a:buNone/>
            </a:pPr>
            <a:r>
              <a:rPr lang="en-US" b="0" i="0" dirty="0">
                <a:solidFill>
                  <a:srgbClr val="58595B"/>
                </a:solidFill>
                <a:effectLst/>
                <a:latin typeface="Source Serif Pro" panose="02040603050405020204" pitchFamily="18" charset="0"/>
                <a:ea typeface="Source Serif Pro" panose="02040603050405020204" pitchFamily="18" charset="0"/>
                <a:cs typeface="Assistant" pitchFamily="2" charset="-79"/>
              </a:rPr>
              <a:t>Section 856 DOD Mentor Protégé Program (MPP)  </a:t>
            </a:r>
            <a:r>
              <a:rPr lang="en-US" dirty="0">
                <a:solidFill>
                  <a:srgbClr val="58595B"/>
                </a:solidFill>
                <a:latin typeface="Source Serif Pro" panose="02040603050405020204" pitchFamily="18" charset="0"/>
                <a:ea typeface="Source Serif Pro" panose="02040603050405020204" pitchFamily="18" charset="0"/>
                <a:cs typeface="Assistant" pitchFamily="2" charset="-79"/>
              </a:rPr>
              <a:t>Reducing Mentor </a:t>
            </a:r>
            <a:r>
              <a:rPr lang="en-US" b="0" i="0" dirty="0">
                <a:solidFill>
                  <a:srgbClr val="58595B"/>
                </a:solidFill>
                <a:effectLst/>
                <a:latin typeface="Source Serif Pro" panose="02040603050405020204" pitchFamily="18" charset="0"/>
                <a:ea typeface="Source Serif Pro" panose="02040603050405020204" pitchFamily="18" charset="0"/>
                <a:cs typeface="Assistant" pitchFamily="2" charset="-79"/>
              </a:rPr>
              <a:t>threshold from $ 100M to $25M  </a:t>
            </a:r>
            <a:r>
              <a:rPr lang="en-US" dirty="0">
                <a:solidFill>
                  <a:srgbClr val="58595B"/>
                </a:solidFill>
                <a:latin typeface="Source Serif Pro" panose="02040603050405020204" pitchFamily="18" charset="0"/>
                <a:ea typeface="Source Serif Pro" panose="02040603050405020204" pitchFamily="18" charset="0"/>
                <a:cs typeface="Assistant" pitchFamily="2" charset="-79"/>
              </a:rPr>
              <a:t>Inc</a:t>
            </a:r>
            <a:r>
              <a:rPr lang="en-US" b="0" i="0" dirty="0">
                <a:solidFill>
                  <a:srgbClr val="58595B"/>
                </a:solidFill>
                <a:effectLst/>
                <a:latin typeface="Source Serif Pro" panose="02040603050405020204" pitchFamily="18" charset="0"/>
                <a:ea typeface="Source Serif Pro" panose="02040603050405020204" pitchFamily="18" charset="0"/>
                <a:cs typeface="Assistant" pitchFamily="2" charset="-79"/>
              </a:rPr>
              <a:t>reasing program participation from 2 to 3 years</a:t>
            </a:r>
          </a:p>
          <a:p>
            <a:pPr marL="0" marR="0" indent="0">
              <a:lnSpc>
                <a:spcPct val="107000"/>
              </a:lnSpc>
              <a:spcBef>
                <a:spcPts val="0"/>
              </a:spcBef>
              <a:spcAft>
                <a:spcPts val="800"/>
              </a:spcAft>
              <a:buNone/>
            </a:pPr>
            <a:r>
              <a:rPr lang="en-US" b="0" i="0" dirty="0">
                <a:solidFill>
                  <a:srgbClr val="58595B"/>
                </a:solidFill>
                <a:effectLst/>
                <a:latin typeface="Source Serif Pro" panose="02040603050405020204" pitchFamily="18" charset="0"/>
                <a:ea typeface="Source Serif Pro" panose="02040603050405020204" pitchFamily="18" charset="0"/>
                <a:cs typeface="Assistant" pitchFamily="2" charset="-79"/>
              </a:rPr>
              <a:t>pilot program to incentivize protégé participation for engineering and software development.</a:t>
            </a:r>
          </a:p>
          <a:p>
            <a:pPr marL="0" marR="0" indent="0">
              <a:lnSpc>
                <a:spcPct val="107000"/>
              </a:lnSpc>
              <a:spcBef>
                <a:spcPts val="0"/>
              </a:spcBef>
              <a:spcAft>
                <a:spcPts val="800"/>
              </a:spcAft>
              <a:buNone/>
            </a:pPr>
            <a:r>
              <a:rPr lang="en-US" sz="2800" dirty="0">
                <a:effectLst/>
                <a:latin typeface="Source Serif Pro" panose="02040603050405020204" pitchFamily="18" charset="0"/>
                <a:ea typeface="Source Serif Pro" panose="02040603050405020204" pitchFamily="18" charset="0"/>
                <a:cs typeface="Times New Roman" panose="02020603050405020304" pitchFamily="18" charset="0"/>
              </a:rPr>
              <a:t>Section 822 provides DoD with new authority for inflationary relief on fixed-price contracts for defense contractors. This provision will sunset on Dec. 31, 2023. </a:t>
            </a:r>
          </a:p>
          <a:p>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4</a:t>
            </a:fld>
            <a:endParaRPr lang="en-US" dirty="0"/>
          </a:p>
        </p:txBody>
      </p:sp>
    </p:spTree>
    <p:extLst>
      <p:ext uri="{BB962C8B-B14F-4D97-AF65-F5344CB8AC3E}">
        <p14:creationId xmlns:p14="http://schemas.microsoft.com/office/powerpoint/2010/main" val="807104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62765"/>
            <a:ext cx="8229600" cy="477665"/>
          </a:xfrm>
          <a:prstGeom prst="rect">
            <a:avLst/>
          </a:prstGeom>
        </p:spPr>
        <p:txBody>
          <a:bodyPr spcFirstLastPara="1" vert="horz" wrap="square" lIns="91425" tIns="91425" rIns="91425" bIns="91425" rtlCol="0" anchor="ctr" anchorCtr="0">
            <a:noAutofit/>
          </a:bodyPr>
          <a:lstStyle/>
          <a:p>
            <a:r>
              <a:rPr lang="en-US" sz="2800" i="1" dirty="0"/>
              <a:t>Size Appeal of Optimal Geo, Inc.</a:t>
            </a:r>
            <a:endParaRPr sz="2800" i="1" dirty="0">
              <a:solidFill>
                <a:srgbClr val="FF0000"/>
              </a:solidFill>
            </a:endParaRPr>
          </a:p>
        </p:txBody>
      </p:sp>
      <p:sp>
        <p:nvSpPr>
          <p:cNvPr id="237" name="Google Shape;237;p16"/>
          <p:cNvSpPr txBox="1">
            <a:spLocks noGrp="1"/>
          </p:cNvSpPr>
          <p:nvPr>
            <p:ph idx="1"/>
          </p:nvPr>
        </p:nvSpPr>
        <p:spPr>
          <a:xfrm>
            <a:off x="211873" y="654201"/>
            <a:ext cx="8709103" cy="5084318"/>
          </a:xfrm>
          <a:prstGeom prst="rect">
            <a:avLst/>
          </a:prstGeom>
        </p:spPr>
        <p:txBody>
          <a:bodyPr spcFirstLastPara="1" vert="horz" wrap="square" lIns="91425" tIns="91425" rIns="91425" bIns="91425" rtlCol="0" anchor="t" anchorCtr="0">
            <a:noAutofit/>
          </a:bodyPr>
          <a:lstStyle/>
          <a:p>
            <a:pPr marL="914400" lvl="1" indent="-457200">
              <a:spcBef>
                <a:spcPts val="0"/>
              </a:spcBef>
              <a:spcAft>
                <a:spcPts val="1200"/>
              </a:spcAft>
              <a:buFont typeface="+mj-lt"/>
              <a:buAutoNum type="arabicPeriod"/>
            </a:pPr>
            <a:r>
              <a:rPr lang="en-US" sz="2000" dirty="0"/>
              <a:t>“Appellant's size must be determined as of </a:t>
            </a:r>
            <a:r>
              <a:rPr lang="en-US" sz="2000" u="sng" dirty="0"/>
              <a:t>January 22, 2021</a:t>
            </a:r>
            <a:r>
              <a:rPr lang="en-US" sz="2000" dirty="0"/>
              <a:t>, pursuant to 13 C.F.R. § 121.404(f), and therefore, </a:t>
            </a:r>
            <a:r>
              <a:rPr lang="en-US" sz="2000" u="sng" dirty="0"/>
              <a:t>the regulations in effect as of that date</a:t>
            </a:r>
            <a:r>
              <a:rPr lang="en-US" sz="2000" dirty="0"/>
              <a:t> must be used to determine size.”  </a:t>
            </a:r>
          </a:p>
          <a:p>
            <a:pPr marL="914400" lvl="1" indent="-457200">
              <a:spcBef>
                <a:spcPts val="0"/>
              </a:spcBef>
              <a:spcAft>
                <a:spcPts val="1200"/>
              </a:spcAft>
              <a:buFont typeface="+mj-lt"/>
              <a:buAutoNum type="arabicPeriod"/>
            </a:pPr>
            <a:r>
              <a:rPr lang="en-US" sz="2000" dirty="0">
                <a:solidFill>
                  <a:srgbClr val="C00000"/>
                </a:solidFill>
              </a:rPr>
              <a:t>Because the “Unlimited-in-Two” rule was in effect on Jan. 22, 2021, it applied to determining the joint venture’s status </a:t>
            </a:r>
          </a:p>
          <a:p>
            <a:pPr marL="914400" lvl="1" indent="-457200">
              <a:spcBef>
                <a:spcPts val="0"/>
              </a:spcBef>
              <a:spcAft>
                <a:spcPts val="1200"/>
              </a:spcAft>
              <a:buFont typeface="+mj-lt"/>
              <a:buAutoNum type="arabicPeriod"/>
            </a:pPr>
            <a:r>
              <a:rPr lang="en-US" sz="2000" dirty="0"/>
              <a:t>Because WMR JV submitted an offer more than two years after receiving first contract in 2016, it violated the “Unlimited-in-Two” Rule. </a:t>
            </a:r>
          </a:p>
          <a:p>
            <a:pPr marL="1257300" lvl="2" indent="-342900">
              <a:spcBef>
                <a:spcPts val="0"/>
              </a:spcBef>
              <a:spcAft>
                <a:spcPts val="1200"/>
              </a:spcAft>
              <a:buFont typeface="+mj-lt"/>
              <a:buAutoNum type="arabicPeriod"/>
            </a:pPr>
            <a:r>
              <a:rPr lang="en-US" dirty="0">
                <a:solidFill>
                  <a:srgbClr val="C00000"/>
                </a:solidFill>
              </a:rPr>
              <a:t>Even though the Unlimited-in-Two Rule wasn’t in effect in 2019!</a:t>
            </a:r>
            <a:r>
              <a:rPr lang="en-US" sz="1500" dirty="0">
                <a:solidFill>
                  <a:srgbClr val="C00000"/>
                </a:solidFill>
              </a:rPr>
              <a:t> </a:t>
            </a:r>
          </a:p>
          <a:p>
            <a:pPr marL="914400" lvl="1" indent="-457200">
              <a:spcBef>
                <a:spcPts val="0"/>
              </a:spcBef>
              <a:spcAft>
                <a:spcPts val="1200"/>
              </a:spcAft>
              <a:buFont typeface="+mj-lt"/>
              <a:buAutoNum type="arabicPeriod"/>
            </a:pPr>
            <a:r>
              <a:rPr lang="en-US" sz="2000" dirty="0"/>
              <a:t>WMR’s violation of the “Unlimited-in-Two” Rule rendered it a stand-alone entity for affiliation purposes.</a:t>
            </a:r>
          </a:p>
          <a:p>
            <a:pPr marL="914400" lvl="1" indent="-457200">
              <a:spcBef>
                <a:spcPts val="0"/>
              </a:spcBef>
              <a:spcAft>
                <a:spcPts val="1200"/>
              </a:spcAft>
              <a:buFont typeface="+mj-lt"/>
              <a:buAutoNum type="arabicPeriod"/>
            </a:pPr>
            <a:r>
              <a:rPr lang="en-US" sz="2000" dirty="0"/>
              <a:t>Because Optimal Geo has the power to control WRT, </a:t>
            </a:r>
            <a:r>
              <a:rPr lang="en-US" sz="2000" b="1" dirty="0"/>
              <a:t>all of WRT’s receipts</a:t>
            </a:r>
            <a:r>
              <a:rPr lang="en-US" sz="2000" dirty="0"/>
              <a:t> must be included in Optimal Geo’s size determination </a:t>
            </a:r>
          </a:p>
        </p:txBody>
      </p:sp>
      <p:sp>
        <p:nvSpPr>
          <p:cNvPr id="3" name="TextBox 2"/>
          <p:cNvSpPr txBox="1"/>
          <p:nvPr/>
        </p:nvSpPr>
        <p:spPr>
          <a:xfrm>
            <a:off x="3914620" y="6010947"/>
            <a:ext cx="5229380" cy="646331"/>
          </a:xfrm>
          <a:prstGeom prst="rect">
            <a:avLst/>
          </a:prstGeom>
          <a:solidFill>
            <a:schemeClr val="bg1"/>
          </a:solidFill>
          <a:ln w="31750">
            <a:solidFill>
              <a:srgbClr val="C00000"/>
            </a:solidFill>
          </a:ln>
        </p:spPr>
        <p:txBody>
          <a:bodyPr wrap="none" rtlCol="0">
            <a:spAutoFit/>
          </a:bodyPr>
          <a:lstStyle/>
          <a:p>
            <a:r>
              <a:rPr lang="en-US" b="1" dirty="0"/>
              <a:t>Takeaway</a:t>
            </a:r>
            <a:r>
              <a:rPr lang="en-US" dirty="0"/>
              <a:t>:  Pre-2020 JV bidding may create affiliation </a:t>
            </a:r>
          </a:p>
          <a:p>
            <a:r>
              <a:rPr lang="en-US" dirty="0"/>
              <a:t>even though it complied with Three-in-Two Rule</a:t>
            </a:r>
          </a:p>
        </p:txBody>
      </p:sp>
    </p:spTree>
    <p:extLst>
      <p:ext uri="{BB962C8B-B14F-4D97-AF65-F5344CB8AC3E}">
        <p14:creationId xmlns:p14="http://schemas.microsoft.com/office/powerpoint/2010/main" val="2942420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69795"/>
            <a:ext cx="8229600" cy="543522"/>
          </a:xfrm>
          <a:prstGeom prst="rect">
            <a:avLst/>
          </a:prstGeom>
        </p:spPr>
        <p:txBody>
          <a:bodyPr spcFirstLastPara="1" vert="horz" wrap="square" lIns="91425" tIns="91425" rIns="91425" bIns="91425" rtlCol="0" anchor="ctr" anchorCtr="0">
            <a:noAutofit/>
          </a:bodyPr>
          <a:lstStyle/>
          <a:p>
            <a:r>
              <a:rPr lang="en-US" sz="2800" i="1" dirty="0"/>
              <a:t>CVE Protest of Patriot Strategies, LLC</a:t>
            </a:r>
            <a:endParaRPr sz="2800" i="1" dirty="0">
              <a:solidFill>
                <a:srgbClr val="FF0000"/>
              </a:solidFill>
            </a:endParaRPr>
          </a:p>
        </p:txBody>
      </p:sp>
      <p:sp>
        <p:nvSpPr>
          <p:cNvPr id="237" name="Google Shape;237;p16"/>
          <p:cNvSpPr txBox="1">
            <a:spLocks noGrp="1"/>
          </p:cNvSpPr>
          <p:nvPr>
            <p:ph idx="1"/>
          </p:nvPr>
        </p:nvSpPr>
        <p:spPr>
          <a:xfrm>
            <a:off x="301083" y="613317"/>
            <a:ext cx="8530683" cy="5125201"/>
          </a:xfrm>
          <a:prstGeom prst="rect">
            <a:avLst/>
          </a:prstGeom>
        </p:spPr>
        <p:txBody>
          <a:bodyPr spcFirstLastPara="1" vert="horz" wrap="square" lIns="91425" tIns="91425" rIns="91425" bIns="91425" rtlCol="0" anchor="t" anchorCtr="0">
            <a:noAutofit/>
          </a:bodyPr>
          <a:lstStyle/>
          <a:p>
            <a:pPr>
              <a:spcBef>
                <a:spcPts val="0"/>
              </a:spcBef>
              <a:spcAft>
                <a:spcPts val="600"/>
              </a:spcAft>
            </a:pPr>
            <a:r>
              <a:rPr lang="en-US" sz="2000" b="1" dirty="0"/>
              <a:t>Issue:  Impact of Noncompliance with Joint Venture Agreement (JVA) Requirements </a:t>
            </a:r>
          </a:p>
          <a:p>
            <a:pPr>
              <a:spcBef>
                <a:spcPts val="0"/>
              </a:spcBef>
              <a:spcAft>
                <a:spcPts val="1200"/>
              </a:spcAft>
            </a:pPr>
            <a:r>
              <a:rPr lang="en-US" sz="2000" dirty="0"/>
              <a:t>“JVA does </a:t>
            </a:r>
            <a:r>
              <a:rPr lang="en-US" sz="2000" u="sng" dirty="0"/>
              <a:t>not</a:t>
            </a:r>
            <a:r>
              <a:rPr lang="en-US" sz="2000" dirty="0"/>
              <a:t> “itemize all </a:t>
            </a:r>
            <a:r>
              <a:rPr lang="en-US" sz="2000" b="1" dirty="0"/>
              <a:t>major equipment, facilities, and other resources to be furnished by each party</a:t>
            </a:r>
            <a:r>
              <a:rPr lang="en-US" sz="2000" dirty="0"/>
              <a:t> to the joint venture, with a detailed schedule of cost or value of each”, as is required by 13 C.F.R. § 125.18(b)(2)(vi). . . . There is no listing of the equipment to be used, as required by the regulation, even though the equipment to be serviced is identified and knowable at the time of proposal preparation.</a:t>
            </a:r>
          </a:p>
          <a:p>
            <a:pPr>
              <a:spcBef>
                <a:spcPts val="0"/>
              </a:spcBef>
              <a:spcAft>
                <a:spcPts val="1200"/>
              </a:spcAft>
            </a:pPr>
            <a:r>
              <a:rPr lang="en-US" sz="2000" dirty="0"/>
              <a:t>“The JVA does </a:t>
            </a:r>
            <a:r>
              <a:rPr lang="en-US" sz="2000" u="sng" dirty="0"/>
              <a:t>not</a:t>
            </a:r>
            <a:r>
              <a:rPr lang="en-US" sz="2000" dirty="0"/>
              <a:t> “specify the </a:t>
            </a:r>
            <a:r>
              <a:rPr lang="en-US" sz="2000" b="1" dirty="0"/>
              <a:t>responsibilities of the parties with regard to negotiation of the contract, source of labor, and contract performance</a:t>
            </a:r>
            <a:r>
              <a:rPr lang="en-US" sz="2000" dirty="0"/>
              <a:t>”, as required by 13 C.F.R. § 125.18(b)(2)(vii). Section II.E, supra. Specifically, the JVA does not demonstrate that Titus Elevators, the SDVO SBC member of Titus JV, will perform at least 40% of the work, and that such work will consist of more than administrative or ministerial functions, as required by 13 C.F.R. § 125.18(b)(3)(ii).</a:t>
            </a:r>
          </a:p>
        </p:txBody>
      </p:sp>
    </p:spTree>
    <p:extLst>
      <p:ext uri="{BB962C8B-B14F-4D97-AF65-F5344CB8AC3E}">
        <p14:creationId xmlns:p14="http://schemas.microsoft.com/office/powerpoint/2010/main" val="2690225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133816"/>
            <a:ext cx="8229600" cy="423746"/>
          </a:xfrm>
          <a:prstGeom prst="rect">
            <a:avLst/>
          </a:prstGeom>
        </p:spPr>
        <p:txBody>
          <a:bodyPr spcFirstLastPara="1" vert="horz" wrap="square" lIns="91425" tIns="91425" rIns="91425" bIns="91425" rtlCol="0" anchor="ctr" anchorCtr="0">
            <a:noAutofit/>
          </a:bodyPr>
          <a:lstStyle/>
          <a:p>
            <a:r>
              <a:rPr lang="en-US" sz="2800" dirty="0"/>
              <a:t>Size Protest of SysCom, Inc.</a:t>
            </a:r>
          </a:p>
        </p:txBody>
      </p:sp>
      <p:sp>
        <p:nvSpPr>
          <p:cNvPr id="237" name="Google Shape;237;p16"/>
          <p:cNvSpPr txBox="1">
            <a:spLocks noGrp="1"/>
          </p:cNvSpPr>
          <p:nvPr>
            <p:ph idx="1"/>
          </p:nvPr>
        </p:nvSpPr>
        <p:spPr>
          <a:xfrm>
            <a:off x="345687" y="557562"/>
            <a:ext cx="8552985" cy="5180957"/>
          </a:xfrm>
          <a:prstGeom prst="rect">
            <a:avLst/>
          </a:prstGeom>
        </p:spPr>
        <p:txBody>
          <a:bodyPr spcFirstLastPara="1" vert="horz" wrap="square" lIns="91425" tIns="91425" rIns="91425" bIns="91425" rtlCol="0" anchor="t" anchorCtr="0">
            <a:noAutofit/>
          </a:bodyPr>
          <a:lstStyle/>
          <a:p>
            <a:pPr>
              <a:spcBef>
                <a:spcPts val="0"/>
              </a:spcBef>
              <a:spcAft>
                <a:spcPts val="600"/>
              </a:spcAft>
            </a:pPr>
            <a:r>
              <a:rPr lang="en-US" sz="2000" b="1" dirty="0"/>
              <a:t>Issue:  Impact of Noncompliance with Joint Venture Agreement (JVA) Requirements </a:t>
            </a:r>
          </a:p>
          <a:p>
            <a:pPr lvl="1">
              <a:spcBef>
                <a:spcPts val="0"/>
              </a:spcBef>
              <a:spcAft>
                <a:spcPts val="600"/>
              </a:spcAft>
            </a:pPr>
            <a:r>
              <a:rPr lang="en-US" sz="2000" dirty="0"/>
              <a:t>Protest of eligibility of a </a:t>
            </a:r>
            <a:r>
              <a:rPr lang="en-US" sz="2000" b="1" dirty="0"/>
              <a:t>Mentor-Protégé Joint Venture</a:t>
            </a:r>
            <a:r>
              <a:rPr lang="en-US" sz="2000" dirty="0"/>
              <a:t> (JV)</a:t>
            </a:r>
          </a:p>
          <a:p>
            <a:pPr lvl="1">
              <a:spcBef>
                <a:spcPts val="0"/>
              </a:spcBef>
              <a:spcAft>
                <a:spcPts val="600"/>
              </a:spcAft>
            </a:pPr>
            <a:r>
              <a:rPr lang="en-US" sz="2000" dirty="0"/>
              <a:t>The JV submitted Articles of Organization showing it is an LLC organized in Michigan. </a:t>
            </a:r>
          </a:p>
          <a:p>
            <a:pPr lvl="1">
              <a:spcBef>
                <a:spcPts val="0"/>
              </a:spcBef>
              <a:spcAft>
                <a:spcPts val="600"/>
              </a:spcAft>
            </a:pPr>
            <a:r>
              <a:rPr lang="en-US" sz="2000" dirty="0"/>
              <a:t>Articles of Org. </a:t>
            </a:r>
            <a:r>
              <a:rPr lang="en-US" sz="2000" b="1" dirty="0"/>
              <a:t>did </a:t>
            </a:r>
            <a:r>
              <a:rPr lang="en-US" sz="2000" b="1" u="sng" dirty="0"/>
              <a:t>not</a:t>
            </a:r>
            <a:r>
              <a:rPr lang="en-US" sz="2000" b="1" dirty="0"/>
              <a:t> designate protégé as the Manager</a:t>
            </a:r>
            <a:r>
              <a:rPr lang="en-US" sz="2000" dirty="0"/>
              <a:t> or Managing Member of SNI. The JV did not have any operating agreement.</a:t>
            </a:r>
          </a:p>
          <a:p>
            <a:pPr lvl="1">
              <a:spcBef>
                <a:spcPts val="0"/>
              </a:spcBef>
              <a:spcAft>
                <a:spcPts val="600"/>
              </a:spcAft>
            </a:pPr>
            <a:r>
              <a:rPr lang="en-US" sz="2000" dirty="0"/>
              <a:t>Under Michigan law, “management of an LLC is </a:t>
            </a:r>
            <a:r>
              <a:rPr lang="en-US" sz="2000" u="sng" dirty="0"/>
              <a:t>vested in its members</a:t>
            </a:r>
            <a:r>
              <a:rPr lang="en-US" sz="2000" dirty="0"/>
              <a:t>, unless a particular Manager or Managing Member is stated in the LLC's operating agreement or articles of organization.”</a:t>
            </a:r>
          </a:p>
          <a:p>
            <a:pPr>
              <a:spcBef>
                <a:spcPts val="0"/>
              </a:spcBef>
              <a:spcAft>
                <a:spcPts val="600"/>
              </a:spcAft>
            </a:pPr>
            <a:r>
              <a:rPr lang="en-US" sz="2000" b="1" dirty="0"/>
              <a:t>OHA:</a:t>
            </a:r>
            <a:r>
              <a:rPr lang="en-US" sz="2000" dirty="0"/>
              <a:t>  “Given this record, then, the conclusion that [the protégé] is the Managing Venturer of [the JV] appears </a:t>
            </a:r>
            <a:r>
              <a:rPr lang="en-US" sz="2000" u="sng" dirty="0"/>
              <a:t>questionable</a:t>
            </a:r>
            <a:r>
              <a:rPr lang="en-US" sz="2000" dirty="0"/>
              <a:t> and </a:t>
            </a:r>
            <a:r>
              <a:rPr lang="en-US" sz="2000" u="sng" dirty="0"/>
              <a:t>inconsistent with Michigan law</a:t>
            </a:r>
            <a:r>
              <a:rPr lang="en-US" sz="2000" dirty="0"/>
              <a:t>, which statutorily vests management of an LLC in all of its members.</a:t>
            </a:r>
          </a:p>
        </p:txBody>
      </p:sp>
      <p:sp>
        <p:nvSpPr>
          <p:cNvPr id="5" name="TextBox 4"/>
          <p:cNvSpPr txBox="1"/>
          <p:nvPr/>
        </p:nvSpPr>
        <p:spPr>
          <a:xfrm>
            <a:off x="2574573" y="6236805"/>
            <a:ext cx="6569427" cy="307777"/>
          </a:xfrm>
          <a:prstGeom prst="rect">
            <a:avLst/>
          </a:prstGeom>
          <a:solidFill>
            <a:schemeClr val="bg1"/>
          </a:solidFill>
          <a:ln w="31750">
            <a:solidFill>
              <a:srgbClr val="C00000"/>
            </a:solidFill>
          </a:ln>
        </p:spPr>
        <p:txBody>
          <a:bodyPr wrap="none" rtlCol="0">
            <a:spAutoFit/>
          </a:bodyPr>
          <a:lstStyle/>
          <a:p>
            <a:pPr defTabSz="914400">
              <a:buClr>
                <a:srgbClr val="000000"/>
              </a:buClr>
              <a:defRPr/>
            </a:pPr>
            <a:r>
              <a:rPr lang="en-US" sz="1400" b="1" kern="0" dirty="0">
                <a:solidFill>
                  <a:srgbClr val="000000"/>
                </a:solidFill>
                <a:latin typeface="Arial"/>
                <a:cs typeface="Arial"/>
                <a:sym typeface="Arial"/>
              </a:rPr>
              <a:t>Takeaway</a:t>
            </a:r>
            <a:r>
              <a:rPr lang="en-US" sz="1400" kern="0" dirty="0">
                <a:solidFill>
                  <a:srgbClr val="000000"/>
                </a:solidFill>
                <a:latin typeface="Arial"/>
                <a:cs typeface="Arial"/>
                <a:sym typeface="Arial"/>
              </a:rPr>
              <a:t>: </a:t>
            </a:r>
            <a:r>
              <a:rPr lang="en-US" sz="1400" u="sng" kern="0" dirty="0">
                <a:solidFill>
                  <a:srgbClr val="000000"/>
                </a:solidFill>
                <a:latin typeface="Arial"/>
                <a:cs typeface="Arial"/>
                <a:sym typeface="Arial"/>
              </a:rPr>
              <a:t>Avoid unforced errors</a:t>
            </a:r>
            <a:r>
              <a:rPr lang="en-US" sz="1400" kern="0" dirty="0">
                <a:solidFill>
                  <a:srgbClr val="000000"/>
                </a:solidFill>
                <a:latin typeface="Arial"/>
                <a:cs typeface="Arial"/>
                <a:sym typeface="Arial"/>
              </a:rPr>
              <a:t> and </a:t>
            </a:r>
            <a:r>
              <a:rPr lang="en-US" sz="1400" u="sng" kern="0" dirty="0">
                <a:solidFill>
                  <a:srgbClr val="000000"/>
                </a:solidFill>
                <a:latin typeface="Arial"/>
                <a:cs typeface="Arial"/>
                <a:sym typeface="Arial"/>
              </a:rPr>
              <a:t>review details</a:t>
            </a:r>
            <a:r>
              <a:rPr lang="en-US" sz="1400" kern="0" dirty="0">
                <a:solidFill>
                  <a:srgbClr val="000000"/>
                </a:solidFill>
                <a:latin typeface="Arial"/>
                <a:cs typeface="Arial"/>
                <a:sym typeface="Arial"/>
              </a:rPr>
              <a:t> of JV operating agreements</a:t>
            </a:r>
          </a:p>
        </p:txBody>
      </p:sp>
    </p:spTree>
    <p:extLst>
      <p:ext uri="{BB962C8B-B14F-4D97-AF65-F5344CB8AC3E}">
        <p14:creationId xmlns:p14="http://schemas.microsoft.com/office/powerpoint/2010/main" val="1161218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146109"/>
            <a:ext cx="8229600" cy="383284"/>
          </a:xfrm>
          <a:prstGeom prst="rect">
            <a:avLst/>
          </a:prstGeom>
        </p:spPr>
        <p:txBody>
          <a:bodyPr spcFirstLastPara="1" vert="horz" wrap="square" lIns="91425" tIns="91425" rIns="91425" bIns="91425" rtlCol="0" anchor="ctr" anchorCtr="0">
            <a:noAutofit/>
          </a:bodyPr>
          <a:lstStyle/>
          <a:p>
            <a:pPr>
              <a:spcBef>
                <a:spcPts val="0"/>
              </a:spcBef>
              <a:spcAft>
                <a:spcPts val="600"/>
              </a:spcAft>
            </a:pPr>
            <a:r>
              <a:rPr lang="en-US" sz="2800" i="1" dirty="0"/>
              <a:t>Size Appeal of NFRL LLC</a:t>
            </a:r>
            <a:endParaRPr lang="en-US" sz="2800" dirty="0"/>
          </a:p>
        </p:txBody>
      </p:sp>
      <p:sp>
        <p:nvSpPr>
          <p:cNvPr id="237" name="Google Shape;237;p16"/>
          <p:cNvSpPr txBox="1">
            <a:spLocks noGrp="1"/>
          </p:cNvSpPr>
          <p:nvPr>
            <p:ph idx="1"/>
          </p:nvPr>
        </p:nvSpPr>
        <p:spPr>
          <a:xfrm>
            <a:off x="245327" y="657923"/>
            <a:ext cx="8608741" cy="5080596"/>
          </a:xfrm>
          <a:prstGeom prst="rect">
            <a:avLst/>
          </a:prstGeom>
        </p:spPr>
        <p:txBody>
          <a:bodyPr spcFirstLastPara="1" vert="horz" wrap="square" lIns="91425" tIns="91425" rIns="91425" bIns="91425" rtlCol="0" anchor="t" anchorCtr="0">
            <a:noAutofit/>
          </a:bodyPr>
          <a:lstStyle/>
          <a:p>
            <a:pPr>
              <a:spcBef>
                <a:spcPts val="0"/>
              </a:spcBef>
              <a:spcAft>
                <a:spcPts val="600"/>
              </a:spcAft>
            </a:pPr>
            <a:r>
              <a:rPr lang="en-US" sz="2000" b="1" dirty="0"/>
              <a:t>Issue:  SBIR/STTR Eligibility – Effect of “affiliation” for size purposes on an awardee’s compliance with SBIR/STTR </a:t>
            </a:r>
            <a:r>
              <a:rPr lang="en-US" sz="2000" b="1" u="sng" dirty="0"/>
              <a:t>ownership and control</a:t>
            </a:r>
            <a:r>
              <a:rPr lang="en-US" sz="2000" b="1" dirty="0"/>
              <a:t> requirements </a:t>
            </a:r>
            <a:endParaRPr lang="en-US" sz="2000" b="1" u="sng" dirty="0"/>
          </a:p>
          <a:p>
            <a:pPr>
              <a:spcBef>
                <a:spcPts val="0"/>
              </a:spcBef>
              <a:spcAft>
                <a:spcPts val="600"/>
              </a:spcAft>
            </a:pPr>
            <a:r>
              <a:rPr lang="en-US" sz="2000" b="1" dirty="0"/>
              <a:t>Backstory</a:t>
            </a:r>
            <a:endParaRPr lang="en-US" sz="2000" dirty="0"/>
          </a:p>
          <a:p>
            <a:pPr lvl="1">
              <a:spcBef>
                <a:spcPts val="0"/>
              </a:spcBef>
              <a:spcAft>
                <a:spcPts val="600"/>
              </a:spcAft>
            </a:pPr>
            <a:r>
              <a:rPr lang="en-US" sz="2000" dirty="0"/>
              <a:t>SBIR/STTR eligibility requirements include (a) </a:t>
            </a:r>
            <a:r>
              <a:rPr lang="en-US" sz="2000" u="sng" dirty="0"/>
              <a:t>ownership and control</a:t>
            </a:r>
            <a:r>
              <a:rPr lang="en-US" sz="2000" dirty="0"/>
              <a:t> (U.S.-individuals, either direct or indirect); and (b) </a:t>
            </a:r>
            <a:r>
              <a:rPr lang="en-US" sz="2000" u="sng" dirty="0"/>
              <a:t>size</a:t>
            </a:r>
            <a:r>
              <a:rPr lang="en-US" sz="2000" dirty="0"/>
              <a:t> (500 employees)</a:t>
            </a:r>
          </a:p>
          <a:p>
            <a:pPr lvl="1">
              <a:spcBef>
                <a:spcPts val="0"/>
              </a:spcBef>
              <a:spcAft>
                <a:spcPts val="600"/>
              </a:spcAft>
            </a:pPr>
            <a:r>
              <a:rPr lang="en-US" sz="2000" dirty="0"/>
              <a:t>SBIR regulation addresses how to determine if an SBIR or STTR awardee has “affiliates” for </a:t>
            </a:r>
            <a:r>
              <a:rPr lang="en-US" sz="2000" u="sng" dirty="0"/>
              <a:t>size</a:t>
            </a:r>
            <a:r>
              <a:rPr lang="en-US" sz="2000" dirty="0"/>
              <a:t> purposes:</a:t>
            </a:r>
          </a:p>
          <a:p>
            <a:pPr marL="1333500" lvl="2" indent="-342900">
              <a:spcBef>
                <a:spcPts val="0"/>
              </a:spcBef>
              <a:spcAft>
                <a:spcPts val="600"/>
              </a:spcAft>
              <a:buFont typeface="+mj-lt"/>
              <a:buAutoNum type="arabicPeriod"/>
            </a:pPr>
            <a:r>
              <a:rPr lang="en-US" sz="2000" dirty="0"/>
              <a:t>Affiliation based on ownership or “present effect” of stock options or merger agreements</a:t>
            </a:r>
          </a:p>
          <a:p>
            <a:pPr marL="1333500" lvl="2" indent="-342900">
              <a:spcBef>
                <a:spcPts val="0"/>
              </a:spcBef>
              <a:spcAft>
                <a:spcPts val="600"/>
              </a:spcAft>
              <a:buFont typeface="+mj-lt"/>
              <a:buAutoNum type="arabicPeriod"/>
            </a:pPr>
            <a:r>
              <a:rPr lang="en-US" sz="2000" dirty="0"/>
              <a:t>Common management or Newly Organized Concern rule</a:t>
            </a:r>
          </a:p>
          <a:p>
            <a:pPr marL="1333500" lvl="2" indent="-342900">
              <a:spcBef>
                <a:spcPts val="0"/>
              </a:spcBef>
              <a:spcAft>
                <a:spcPts val="600"/>
              </a:spcAft>
              <a:buFont typeface="+mj-lt"/>
              <a:buAutoNum type="arabicPeriod"/>
            </a:pPr>
            <a:r>
              <a:rPr lang="en-US" sz="2000" dirty="0"/>
              <a:t>Identity of Interest rule</a:t>
            </a:r>
          </a:p>
          <a:p>
            <a:pPr marL="1333500" lvl="2" indent="-342900">
              <a:spcBef>
                <a:spcPts val="0"/>
              </a:spcBef>
              <a:spcAft>
                <a:spcPts val="600"/>
              </a:spcAft>
              <a:buFont typeface="+mj-lt"/>
              <a:buAutoNum type="arabicPeriod"/>
            </a:pPr>
            <a:r>
              <a:rPr lang="en-US" sz="2000" dirty="0"/>
              <a:t>Ostensible subcontractor rule</a:t>
            </a:r>
          </a:p>
          <a:p>
            <a:pPr marL="76200" indent="0">
              <a:spcBef>
                <a:spcPts val="0"/>
              </a:spcBef>
              <a:spcAft>
                <a:spcPts val="600"/>
              </a:spcAft>
              <a:buNone/>
            </a:pPr>
            <a:endParaRPr lang="en-US" sz="1600" dirty="0"/>
          </a:p>
        </p:txBody>
      </p:sp>
      <p:sp>
        <p:nvSpPr>
          <p:cNvPr id="5" name="TextBox 4"/>
          <p:cNvSpPr txBox="1"/>
          <p:nvPr/>
        </p:nvSpPr>
        <p:spPr>
          <a:xfrm>
            <a:off x="245327" y="5756462"/>
            <a:ext cx="7104530" cy="646331"/>
          </a:xfrm>
          <a:prstGeom prst="rect">
            <a:avLst/>
          </a:prstGeom>
          <a:solidFill>
            <a:schemeClr val="bg1"/>
          </a:solidFill>
          <a:ln w="31750">
            <a:solidFill>
              <a:srgbClr val="C00000"/>
            </a:solidFill>
          </a:ln>
        </p:spPr>
        <p:txBody>
          <a:bodyPr wrap="square" rtlCol="0">
            <a:spAutoFit/>
          </a:bodyPr>
          <a:lstStyle/>
          <a:p>
            <a:pPr lvl="0"/>
            <a:r>
              <a:rPr lang="en-US" b="1" dirty="0"/>
              <a:t>Question:</a:t>
            </a:r>
            <a:r>
              <a:rPr lang="en-US" dirty="0"/>
              <a:t> If an Awardee has foreign-owned affiliates for size purposes, is that relevant to compliance with U.S.-individual control requirement?</a:t>
            </a:r>
            <a:r>
              <a:rPr lang="en-US" sz="1400" kern="0" dirty="0">
                <a:solidFill>
                  <a:srgbClr val="000000"/>
                </a:solidFill>
                <a:latin typeface="Arial"/>
                <a:cs typeface="Arial"/>
                <a:sym typeface="Arial"/>
              </a:rPr>
              <a:t> </a:t>
            </a:r>
          </a:p>
        </p:txBody>
      </p:sp>
    </p:spTree>
    <p:extLst>
      <p:ext uri="{BB962C8B-B14F-4D97-AF65-F5344CB8AC3E}">
        <p14:creationId xmlns:p14="http://schemas.microsoft.com/office/powerpoint/2010/main" val="490918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107369"/>
            <a:ext cx="8229600" cy="505947"/>
          </a:xfrm>
          <a:prstGeom prst="rect">
            <a:avLst/>
          </a:prstGeom>
        </p:spPr>
        <p:txBody>
          <a:bodyPr spcFirstLastPara="1" vert="horz" wrap="square" lIns="91425" tIns="91425" rIns="91425" bIns="91425" rtlCol="0" anchor="ctr" anchorCtr="0">
            <a:noAutofit/>
          </a:bodyPr>
          <a:lstStyle/>
          <a:p>
            <a:r>
              <a:rPr lang="en-US" sz="2800" i="1" dirty="0"/>
              <a:t>Size Appeal of NFRL LLC</a:t>
            </a:r>
            <a:endParaRPr sz="2800" i="1" dirty="0">
              <a:solidFill>
                <a:srgbClr val="FF0000"/>
              </a:solidFill>
            </a:endParaRPr>
          </a:p>
        </p:txBody>
      </p:sp>
      <p:sp>
        <p:nvSpPr>
          <p:cNvPr id="237" name="Google Shape;237;p16"/>
          <p:cNvSpPr txBox="1">
            <a:spLocks noGrp="1"/>
          </p:cNvSpPr>
          <p:nvPr>
            <p:ph idx="1"/>
          </p:nvPr>
        </p:nvSpPr>
        <p:spPr>
          <a:xfrm>
            <a:off x="457200" y="613317"/>
            <a:ext cx="8229600" cy="5125202"/>
          </a:xfrm>
          <a:prstGeom prst="rect">
            <a:avLst/>
          </a:prstGeom>
        </p:spPr>
        <p:txBody>
          <a:bodyPr spcFirstLastPara="1" vert="horz" wrap="square" lIns="91425" tIns="91425" rIns="91425" bIns="91425" rtlCol="0" anchor="t" anchorCtr="0">
            <a:noAutofit/>
          </a:bodyPr>
          <a:lstStyle/>
          <a:p>
            <a:pPr>
              <a:spcBef>
                <a:spcPts val="0"/>
              </a:spcBef>
              <a:spcAft>
                <a:spcPts val="600"/>
              </a:spcAft>
            </a:pPr>
            <a:r>
              <a:rPr lang="en-US" sz="2000" dirty="0">
                <a:solidFill>
                  <a:srgbClr val="C00000"/>
                </a:solidFill>
              </a:rPr>
              <a:t>OHA holds that determinations of affiliation for size purposes are concerned in determining compliance with SBIR/STTR ownership and control requirements</a:t>
            </a:r>
            <a:endParaRPr lang="en-US" sz="2000" i="1" dirty="0">
              <a:solidFill>
                <a:srgbClr val="C00000"/>
              </a:solidFill>
            </a:endParaRPr>
          </a:p>
          <a:p>
            <a:pPr>
              <a:spcBef>
                <a:spcPts val="0"/>
              </a:spcBef>
              <a:spcAft>
                <a:spcPts val="600"/>
              </a:spcAft>
            </a:pPr>
            <a:r>
              <a:rPr lang="en-US" sz="2000" b="1" dirty="0"/>
              <a:t>Key Facts</a:t>
            </a:r>
          </a:p>
          <a:p>
            <a:pPr lvl="1">
              <a:spcBef>
                <a:spcPts val="0"/>
              </a:spcBef>
              <a:spcAft>
                <a:spcPts val="600"/>
              </a:spcAft>
            </a:pPr>
            <a:r>
              <a:rPr lang="en-US" sz="1900" dirty="0"/>
              <a:t>NFRL is 51% owned by U.S. individual and </a:t>
            </a:r>
            <a:r>
              <a:rPr lang="en-US" sz="1900" b="1" dirty="0"/>
              <a:t>49% owned by foreign-controlled entity</a:t>
            </a:r>
          </a:p>
          <a:p>
            <a:pPr lvl="1">
              <a:spcBef>
                <a:spcPts val="0"/>
              </a:spcBef>
              <a:spcAft>
                <a:spcPts val="600"/>
              </a:spcAft>
            </a:pPr>
            <a:r>
              <a:rPr lang="en-US" sz="1900" b="1" dirty="0"/>
              <a:t>NFRL is affiliated with the foreign controlled entity under the Newly Organized Concern</a:t>
            </a:r>
            <a:r>
              <a:rPr lang="en-US" sz="1900" dirty="0"/>
              <a:t>.  The 51% owner is also the Vice President of Engineering of the foreign-controlled entity.  The foreign-controlled minority owner is providing technical and proposal assistance to NFRL</a:t>
            </a:r>
          </a:p>
          <a:p>
            <a:pPr lvl="1">
              <a:spcBef>
                <a:spcPts val="0"/>
              </a:spcBef>
              <a:spcAft>
                <a:spcPts val="600"/>
              </a:spcAft>
            </a:pPr>
            <a:r>
              <a:rPr lang="en-US" sz="1900" b="1" dirty="0"/>
              <a:t>NFRL and the foreign-controlled entity violate the Ostensible Subcontractor Rule</a:t>
            </a:r>
            <a:r>
              <a:rPr lang="en-US" sz="1900" dirty="0"/>
              <a:t> and are treated as “joint venturers” for size purposes.  (Not contested on appeal.)</a:t>
            </a:r>
          </a:p>
          <a:p>
            <a:pPr lvl="1">
              <a:spcBef>
                <a:spcPts val="0"/>
              </a:spcBef>
              <a:spcAft>
                <a:spcPts val="600"/>
              </a:spcAft>
            </a:pPr>
            <a:r>
              <a:rPr lang="en-US" sz="1900" b="1" dirty="0"/>
              <a:t>SBIR regulation:</a:t>
            </a:r>
            <a:r>
              <a:rPr lang="en-US" sz="1900" dirty="0"/>
              <a:t>  </a:t>
            </a:r>
            <a:r>
              <a:rPr lang="en-US" sz="1900" u="sng" dirty="0"/>
              <a:t>all members</a:t>
            </a:r>
            <a:r>
              <a:rPr lang="en-US" sz="1900" dirty="0"/>
              <a:t> to a joint venture must be owned and controlled by U.S. individuals</a:t>
            </a:r>
          </a:p>
        </p:txBody>
      </p:sp>
      <p:sp>
        <p:nvSpPr>
          <p:cNvPr id="5" name="TextBox 4"/>
          <p:cNvSpPr txBox="1"/>
          <p:nvPr/>
        </p:nvSpPr>
        <p:spPr>
          <a:xfrm>
            <a:off x="100361" y="5886881"/>
            <a:ext cx="7828156" cy="646331"/>
          </a:xfrm>
          <a:prstGeom prst="rect">
            <a:avLst/>
          </a:prstGeom>
          <a:solidFill>
            <a:schemeClr val="bg1"/>
          </a:solidFill>
          <a:ln w="31750">
            <a:solidFill>
              <a:srgbClr val="C00000"/>
            </a:solidFill>
          </a:ln>
        </p:spPr>
        <p:txBody>
          <a:bodyPr wrap="square" rtlCol="0">
            <a:spAutoFit/>
          </a:bodyPr>
          <a:lstStyle/>
          <a:p>
            <a:pPr lvl="0"/>
            <a:r>
              <a:rPr lang="en-US" b="1" dirty="0"/>
              <a:t>Determination:</a:t>
            </a:r>
            <a:r>
              <a:rPr lang="en-US" dirty="0"/>
              <a:t> NFRL is </a:t>
            </a:r>
            <a:r>
              <a:rPr lang="en-US" u="sng" dirty="0"/>
              <a:t>ineligible</a:t>
            </a:r>
            <a:r>
              <a:rPr lang="en-US" dirty="0"/>
              <a:t> because its ostensible subcontractor (</a:t>
            </a:r>
            <a:r>
              <a:rPr lang="en-US" i="1" dirty="0"/>
              <a:t>de facto </a:t>
            </a:r>
            <a:r>
              <a:rPr lang="en-US" dirty="0"/>
              <a:t>joint venture) is not owned and controlled by a U.S. citizen or permanent resident</a:t>
            </a:r>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1383563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171979"/>
            <a:ext cx="8229600" cy="428343"/>
          </a:xfrm>
          <a:prstGeom prst="rect">
            <a:avLst/>
          </a:prstGeom>
        </p:spPr>
        <p:txBody>
          <a:bodyPr spcFirstLastPara="1" vert="horz" wrap="square" lIns="91425" tIns="91425" rIns="91425" bIns="91425" rtlCol="0" anchor="ctr" anchorCtr="0">
            <a:noAutofit/>
          </a:bodyPr>
          <a:lstStyle/>
          <a:p>
            <a:r>
              <a:rPr lang="en-US" sz="2800" i="1" dirty="0"/>
              <a:t>Size Appeal of NFRL LLC</a:t>
            </a:r>
            <a:endParaRPr sz="2800" i="1" dirty="0">
              <a:solidFill>
                <a:srgbClr val="FF0000"/>
              </a:solidFill>
            </a:endParaRPr>
          </a:p>
        </p:txBody>
      </p:sp>
      <p:sp>
        <p:nvSpPr>
          <p:cNvPr id="237" name="Google Shape;237;p16"/>
          <p:cNvSpPr txBox="1">
            <a:spLocks noGrp="1"/>
          </p:cNvSpPr>
          <p:nvPr>
            <p:ph idx="1"/>
          </p:nvPr>
        </p:nvSpPr>
        <p:spPr>
          <a:xfrm>
            <a:off x="323385" y="600323"/>
            <a:ext cx="8474927" cy="5138196"/>
          </a:xfrm>
          <a:prstGeom prst="rect">
            <a:avLst/>
          </a:prstGeom>
        </p:spPr>
        <p:txBody>
          <a:bodyPr spcFirstLastPara="1" vert="horz" wrap="square" lIns="91425" tIns="91425" rIns="91425" bIns="91425" rtlCol="0" anchor="t" anchorCtr="0">
            <a:noAutofit/>
          </a:bodyPr>
          <a:lstStyle/>
          <a:p>
            <a:pPr>
              <a:spcBef>
                <a:spcPts val="0"/>
              </a:spcBef>
              <a:spcAft>
                <a:spcPts val="600"/>
              </a:spcAft>
            </a:pPr>
            <a:r>
              <a:rPr lang="en-US" sz="1900" dirty="0"/>
              <a:t>OHA affirms the determination of ineligibility </a:t>
            </a:r>
          </a:p>
          <a:p>
            <a:pPr>
              <a:spcBef>
                <a:spcPts val="0"/>
              </a:spcBef>
              <a:spcAft>
                <a:spcPts val="600"/>
              </a:spcAft>
            </a:pPr>
            <a:r>
              <a:rPr lang="en-US" sz="1900" b="1" dirty="0"/>
              <a:t>OHA:</a:t>
            </a:r>
            <a:r>
              <a:rPr lang="en-US" sz="1900" dirty="0"/>
              <a:t>  “</a:t>
            </a:r>
            <a:r>
              <a:rPr lang="en-US" sz="1900" i="1" dirty="0"/>
              <a:t>Having found </a:t>
            </a:r>
            <a:r>
              <a:rPr lang="en-US" sz="1900" b="1" i="1" dirty="0"/>
              <a:t>violation of the ostensible subcontractor rule</a:t>
            </a:r>
            <a:r>
              <a:rPr lang="en-US" sz="1900" dirty="0"/>
              <a:t> under </a:t>
            </a:r>
            <a:r>
              <a:rPr lang="en-US" sz="1900" u="sng" dirty="0"/>
              <a:t>§ 121.702(c)(7)</a:t>
            </a:r>
            <a:r>
              <a:rPr lang="en-US" sz="1900" dirty="0"/>
              <a:t>, the Area Office appropriately treated Appellant and Lightforce as “joint venturers” </a:t>
            </a:r>
            <a:r>
              <a:rPr lang="en-US" sz="1900" b="1" i="1" dirty="0"/>
              <a:t>for purposes of examining compliance</a:t>
            </a:r>
            <a:r>
              <a:rPr lang="en-US" sz="1900" i="1" dirty="0"/>
              <a:t> with the SBIR ownership and control provisions at </a:t>
            </a:r>
            <a:r>
              <a:rPr lang="en-US" sz="1900" i="1" u="sng" dirty="0"/>
              <a:t>§ 121.702(a)(1)</a:t>
            </a:r>
            <a:r>
              <a:rPr lang="en-US" sz="1900" dirty="0"/>
              <a:t>.</a:t>
            </a:r>
          </a:p>
          <a:p>
            <a:pPr>
              <a:spcBef>
                <a:spcPts val="0"/>
              </a:spcBef>
              <a:spcAft>
                <a:spcPts val="600"/>
              </a:spcAft>
            </a:pPr>
            <a:r>
              <a:rPr lang="en-US" sz="1900" b="1" dirty="0"/>
              <a:t>OHA:</a:t>
            </a:r>
            <a:r>
              <a:rPr lang="en-US" sz="1900" dirty="0"/>
              <a:t>  </a:t>
            </a:r>
            <a:r>
              <a:rPr lang="en-US" sz="1900" dirty="0">
                <a:solidFill>
                  <a:srgbClr val="FF0000"/>
                </a:solidFill>
              </a:rPr>
              <a:t>“The SBIR ownership and control provisions plainly are size issues.“</a:t>
            </a:r>
          </a:p>
          <a:p>
            <a:pPr>
              <a:spcBef>
                <a:spcPts val="0"/>
              </a:spcBef>
              <a:spcAft>
                <a:spcPts val="600"/>
              </a:spcAft>
            </a:pPr>
            <a:r>
              <a:rPr lang="en-US" sz="1900" b="1" dirty="0"/>
              <a:t>OHA: </a:t>
            </a:r>
            <a:r>
              <a:rPr lang="en-US" sz="1900" dirty="0"/>
              <a:t> “Appellant may not meet the requirement that an SBIR participant be “owned and controlled by one or more individuals” who are U.S. citizens. Although Appellant is majority-owned by an individual U.S. citizen, the Area Office determined that Appellant </a:t>
            </a:r>
            <a:r>
              <a:rPr lang="en-US" sz="1900" b="1" dirty="0"/>
              <a:t>is affiliated with — and thus controlled by</a:t>
            </a:r>
            <a:r>
              <a:rPr lang="en-US" sz="1900" dirty="0"/>
              <a:t> — Lightforce [its 49% owner].  </a:t>
            </a:r>
            <a:r>
              <a:rPr lang="en-US" sz="1900" b="1" dirty="0"/>
              <a:t>Insofar as Appellant is controlled by Lightforce, Appellant would not meet the requirements of § 121.702(a)(1)(i)</a:t>
            </a:r>
            <a:r>
              <a:rPr lang="en-US" sz="1900" dirty="0"/>
              <a:t>.” </a:t>
            </a:r>
          </a:p>
        </p:txBody>
      </p:sp>
      <p:sp>
        <p:nvSpPr>
          <p:cNvPr id="5" name="TextBox 4"/>
          <p:cNvSpPr txBox="1"/>
          <p:nvPr/>
        </p:nvSpPr>
        <p:spPr>
          <a:xfrm>
            <a:off x="94129" y="5621181"/>
            <a:ext cx="7604312" cy="923330"/>
          </a:xfrm>
          <a:prstGeom prst="rect">
            <a:avLst/>
          </a:prstGeom>
          <a:solidFill>
            <a:schemeClr val="bg1"/>
          </a:solidFill>
          <a:ln w="31750">
            <a:solidFill>
              <a:srgbClr val="C00000"/>
            </a:solidFill>
          </a:ln>
        </p:spPr>
        <p:txBody>
          <a:bodyPr wrap="square" rtlCol="0">
            <a:spAutoFit/>
          </a:bodyPr>
          <a:lstStyle/>
          <a:p>
            <a:pPr lvl="0"/>
            <a:r>
              <a:rPr lang="en-US" b="1" dirty="0"/>
              <a:t>Takeaway:  </a:t>
            </a:r>
            <a:r>
              <a:rPr lang="en-US" dirty="0"/>
              <a:t>SBIR or STTR entities with </a:t>
            </a:r>
            <a:r>
              <a:rPr lang="en-US" u="sng" dirty="0"/>
              <a:t>minority investors</a:t>
            </a:r>
            <a:r>
              <a:rPr lang="en-US" dirty="0"/>
              <a:t> or </a:t>
            </a:r>
            <a:r>
              <a:rPr lang="en-US" u="sng" dirty="0"/>
              <a:t>subcontractors</a:t>
            </a:r>
            <a:r>
              <a:rPr lang="en-US" dirty="0"/>
              <a:t> who are </a:t>
            </a:r>
            <a:r>
              <a:rPr lang="en-US" u="sng" dirty="0"/>
              <a:t>ineligible</a:t>
            </a:r>
            <a:r>
              <a:rPr lang="en-US" dirty="0"/>
              <a:t> (foreign ownership or nonprofit) should avoid affiliation to ensure compliance with ownership and control requirements of 121.702(a) or (b).</a:t>
            </a:r>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327638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111513"/>
            <a:ext cx="8229600" cy="572855"/>
          </a:xfrm>
          <a:prstGeom prst="rect">
            <a:avLst/>
          </a:prstGeom>
        </p:spPr>
        <p:txBody>
          <a:bodyPr spcFirstLastPara="1" vert="horz" wrap="square" lIns="91425" tIns="91425" rIns="91425" bIns="91425" rtlCol="0" anchor="ctr" anchorCtr="0">
            <a:noAutofit/>
          </a:bodyPr>
          <a:lstStyle/>
          <a:p>
            <a:r>
              <a:rPr lang="en-US" sz="2800" i="1" dirty="0"/>
              <a:t>Size Appeal of C2 Alaska, LLC</a:t>
            </a:r>
            <a:endParaRPr sz="2800" i="1" dirty="0">
              <a:solidFill>
                <a:srgbClr val="FF0000"/>
              </a:solidFill>
            </a:endParaRPr>
          </a:p>
        </p:txBody>
      </p:sp>
      <p:sp>
        <p:nvSpPr>
          <p:cNvPr id="237" name="Google Shape;237;p16"/>
          <p:cNvSpPr txBox="1">
            <a:spLocks noGrp="1"/>
          </p:cNvSpPr>
          <p:nvPr>
            <p:ph idx="1"/>
          </p:nvPr>
        </p:nvSpPr>
        <p:spPr>
          <a:xfrm>
            <a:off x="273157" y="684369"/>
            <a:ext cx="8514004" cy="5054150"/>
          </a:xfrm>
          <a:prstGeom prst="rect">
            <a:avLst/>
          </a:prstGeom>
        </p:spPr>
        <p:txBody>
          <a:bodyPr spcFirstLastPara="1" vert="horz" wrap="square" lIns="91425" tIns="91425" rIns="91425" bIns="91425" rtlCol="0" anchor="t" anchorCtr="0">
            <a:noAutofit/>
          </a:bodyPr>
          <a:lstStyle/>
          <a:p>
            <a:pPr>
              <a:spcBef>
                <a:spcPts val="0"/>
              </a:spcBef>
              <a:spcAft>
                <a:spcPts val="600"/>
              </a:spcAft>
            </a:pPr>
            <a:r>
              <a:rPr lang="en-US" sz="2000" b="1" dirty="0"/>
              <a:t>Issue:  When a size protest is based on one theory of affiliation </a:t>
            </a:r>
            <a:r>
              <a:rPr lang="en-US" sz="2000" b="1" i="1" dirty="0"/>
              <a:t>(i.e</a:t>
            </a:r>
            <a:r>
              <a:rPr lang="en-US" sz="2000" b="1" dirty="0"/>
              <a:t>. “ostensible subcontractor”), can an Area Office find affiliation based on an unstated theory </a:t>
            </a:r>
            <a:r>
              <a:rPr lang="en-US" sz="2000" b="1" i="1" dirty="0"/>
              <a:t>(i.e., </a:t>
            </a:r>
            <a:r>
              <a:rPr lang="en-US" sz="2000" b="1" dirty="0"/>
              <a:t>“totality of the circumstances”)</a:t>
            </a:r>
            <a:r>
              <a:rPr lang="en-US" sz="2000" b="1" i="1" dirty="0"/>
              <a:t>?</a:t>
            </a:r>
            <a:endParaRPr lang="en-US" sz="2000" b="1" i="1" u="sng" dirty="0"/>
          </a:p>
          <a:p>
            <a:pPr>
              <a:spcBef>
                <a:spcPts val="0"/>
              </a:spcBef>
              <a:spcAft>
                <a:spcPts val="1200"/>
              </a:spcAft>
            </a:pPr>
            <a:r>
              <a:rPr lang="en-US" sz="2000" b="1" dirty="0"/>
              <a:t>Backstory</a:t>
            </a:r>
            <a:endParaRPr lang="en-US" sz="2000" dirty="0"/>
          </a:p>
          <a:p>
            <a:pPr lvl="1">
              <a:spcBef>
                <a:spcPts val="0"/>
              </a:spcBef>
              <a:spcAft>
                <a:spcPts val="1200"/>
              </a:spcAft>
            </a:pPr>
            <a:r>
              <a:rPr lang="en-US" sz="2000" dirty="0"/>
              <a:t>Aug. 17, 2021:  C2 Alaska identified as intended awardee of set-aside contract by SEC</a:t>
            </a:r>
          </a:p>
          <a:p>
            <a:pPr lvl="1">
              <a:spcBef>
                <a:spcPts val="0"/>
              </a:spcBef>
              <a:spcAft>
                <a:spcPts val="1200"/>
              </a:spcAft>
            </a:pPr>
            <a:r>
              <a:rPr lang="en-US" sz="2000" dirty="0"/>
              <a:t>Aug. 24, 2021:  Disappointed offeror files size protest based on </a:t>
            </a:r>
            <a:r>
              <a:rPr lang="en-US" sz="2000" b="1" dirty="0"/>
              <a:t>“ostensible subcontractor” violation.</a:t>
            </a:r>
          </a:p>
          <a:p>
            <a:pPr lvl="1">
              <a:spcBef>
                <a:spcPts val="0"/>
              </a:spcBef>
              <a:spcAft>
                <a:spcPts val="1200"/>
              </a:spcAft>
            </a:pPr>
            <a:r>
              <a:rPr lang="en-US" sz="2000" dirty="0"/>
              <a:t>Area Office:  </a:t>
            </a:r>
            <a:r>
              <a:rPr lang="en-US" sz="2000" u="sng" dirty="0"/>
              <a:t>No affiliation</a:t>
            </a:r>
            <a:r>
              <a:rPr lang="en-US" sz="2000" dirty="0"/>
              <a:t> under Ostensible Subcontractor Rule.  But </a:t>
            </a:r>
            <a:r>
              <a:rPr lang="en-US" sz="2000" u="sng" dirty="0"/>
              <a:t>there is affiliation</a:t>
            </a:r>
            <a:r>
              <a:rPr lang="en-US" sz="2000" dirty="0"/>
              <a:t> under </a:t>
            </a:r>
            <a:r>
              <a:rPr lang="en-US" sz="2000" b="1" dirty="0"/>
              <a:t>“totality of the circumstances.”</a:t>
            </a:r>
          </a:p>
          <a:p>
            <a:pPr lvl="1">
              <a:spcBef>
                <a:spcPts val="0"/>
              </a:spcBef>
              <a:spcAft>
                <a:spcPts val="1200"/>
              </a:spcAft>
            </a:pPr>
            <a:r>
              <a:rPr lang="en-US" sz="2000" dirty="0"/>
              <a:t>But the </a:t>
            </a:r>
            <a:r>
              <a:rPr lang="en-US" sz="2000" b="1" dirty="0"/>
              <a:t>Area Office </a:t>
            </a:r>
            <a:r>
              <a:rPr lang="en-US" sz="2000" b="1" u="sng" dirty="0"/>
              <a:t>never informed</a:t>
            </a:r>
            <a:r>
              <a:rPr lang="en-US" sz="2000" b="1" dirty="0"/>
              <a:t> C2 Alaska</a:t>
            </a:r>
            <a:r>
              <a:rPr lang="en-US" sz="2000" dirty="0"/>
              <a:t> that it was investigating affiliation based on “totality of the circumstances”</a:t>
            </a:r>
          </a:p>
          <a:p>
            <a:pPr marL="76200" indent="0">
              <a:spcBef>
                <a:spcPts val="0"/>
              </a:spcBef>
              <a:spcAft>
                <a:spcPts val="600"/>
              </a:spcAft>
              <a:buNone/>
            </a:pPr>
            <a:endParaRPr lang="en-US" sz="2000" dirty="0"/>
          </a:p>
        </p:txBody>
      </p:sp>
    </p:spTree>
    <p:extLst>
      <p:ext uri="{BB962C8B-B14F-4D97-AF65-F5344CB8AC3E}">
        <p14:creationId xmlns:p14="http://schemas.microsoft.com/office/powerpoint/2010/main" val="3855452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146600"/>
            <a:ext cx="8229600" cy="505947"/>
          </a:xfrm>
          <a:prstGeom prst="rect">
            <a:avLst/>
          </a:prstGeom>
        </p:spPr>
        <p:txBody>
          <a:bodyPr spcFirstLastPara="1" vert="horz" wrap="square" lIns="91425" tIns="91425" rIns="91425" bIns="91425" rtlCol="0" anchor="ctr" anchorCtr="0">
            <a:noAutofit/>
          </a:bodyPr>
          <a:lstStyle/>
          <a:p>
            <a:r>
              <a:rPr lang="en-US" sz="2800" i="1" dirty="0"/>
              <a:t>Size Appeal of C2 Alaska, LLC</a:t>
            </a:r>
            <a:endParaRPr sz="2800" i="1" dirty="0">
              <a:solidFill>
                <a:srgbClr val="FF0000"/>
              </a:solidFill>
            </a:endParaRPr>
          </a:p>
        </p:txBody>
      </p:sp>
      <p:sp>
        <p:nvSpPr>
          <p:cNvPr id="237" name="Google Shape;237;p16"/>
          <p:cNvSpPr txBox="1">
            <a:spLocks noGrp="1"/>
          </p:cNvSpPr>
          <p:nvPr>
            <p:ph idx="1"/>
          </p:nvPr>
        </p:nvSpPr>
        <p:spPr>
          <a:xfrm>
            <a:off x="345687" y="652547"/>
            <a:ext cx="8497229" cy="5085971"/>
          </a:xfrm>
          <a:prstGeom prst="rect">
            <a:avLst/>
          </a:prstGeom>
        </p:spPr>
        <p:txBody>
          <a:bodyPr spcFirstLastPara="1" vert="horz" wrap="square" lIns="91425" tIns="91425" rIns="91425" bIns="91425" rtlCol="0" anchor="t" anchorCtr="0">
            <a:noAutofit/>
          </a:bodyPr>
          <a:lstStyle/>
          <a:p>
            <a:pPr>
              <a:spcBef>
                <a:spcPts val="0"/>
              </a:spcBef>
              <a:spcAft>
                <a:spcPts val="1200"/>
              </a:spcAft>
            </a:pPr>
            <a:r>
              <a:rPr lang="en-US" sz="1900" b="1" dirty="0"/>
              <a:t>OHA holds that Area Office </a:t>
            </a:r>
            <a:r>
              <a:rPr lang="en-US" sz="1900" b="1" u="sng" dirty="0"/>
              <a:t>violated “due process” rights</a:t>
            </a:r>
            <a:r>
              <a:rPr lang="en-US" sz="1900" b="1" dirty="0"/>
              <a:t> of Appellant by never informing it was investigating “totality of the circumstances.”</a:t>
            </a:r>
          </a:p>
          <a:p>
            <a:pPr>
              <a:spcBef>
                <a:spcPts val="0"/>
              </a:spcBef>
              <a:spcAft>
                <a:spcPts val="1200"/>
              </a:spcAft>
            </a:pPr>
            <a:r>
              <a:rPr lang="en-US" sz="1900" b="1" dirty="0"/>
              <a:t>OHA:</a:t>
            </a:r>
            <a:r>
              <a:rPr lang="en-US" sz="1900" dirty="0"/>
              <a:t>  “Although SBA area offices are empowered to explore new issues beyond those set forth in a size protest, </a:t>
            </a:r>
            <a:r>
              <a:rPr lang="en-US" sz="1900" b="1" dirty="0"/>
              <a:t>due process requires that the challenged concern must be given </a:t>
            </a:r>
            <a:r>
              <a:rPr lang="en-US" sz="1900" b="1" u="sng" dirty="0"/>
              <a:t>notice of the new issues</a:t>
            </a:r>
            <a:r>
              <a:rPr lang="en-US" sz="1900" b="1" dirty="0"/>
              <a:t> and </a:t>
            </a:r>
            <a:r>
              <a:rPr lang="en-US" sz="1900" b="1" u="sng" dirty="0"/>
              <a:t>an opportunity to respond</a:t>
            </a:r>
            <a:r>
              <a:rPr lang="en-US" sz="1900" b="1" dirty="0"/>
              <a:t>.</a:t>
            </a:r>
            <a:r>
              <a:rPr lang="en-US" sz="1900" dirty="0"/>
              <a:t>  It is axiomatic that </a:t>
            </a:r>
            <a:r>
              <a:rPr lang="en-US" sz="1900" b="1" dirty="0"/>
              <a:t>before finding a concern other than small on grounds not found in a protest</a:t>
            </a:r>
            <a:r>
              <a:rPr lang="en-US" sz="1900" dirty="0"/>
              <a:t>, an area office must provide notice to the protested concern of any change in focus and request 	a response.”</a:t>
            </a:r>
          </a:p>
        </p:txBody>
      </p:sp>
      <p:sp>
        <p:nvSpPr>
          <p:cNvPr id="6" name="TextBox 5"/>
          <p:cNvSpPr txBox="1"/>
          <p:nvPr/>
        </p:nvSpPr>
        <p:spPr>
          <a:xfrm>
            <a:off x="345687" y="4489581"/>
            <a:ext cx="7516465" cy="923330"/>
          </a:xfrm>
          <a:prstGeom prst="rect">
            <a:avLst/>
          </a:prstGeom>
          <a:solidFill>
            <a:schemeClr val="bg1"/>
          </a:solidFill>
          <a:ln w="31750">
            <a:solidFill>
              <a:srgbClr val="C00000"/>
            </a:solidFill>
          </a:ln>
        </p:spPr>
        <p:txBody>
          <a:bodyPr wrap="square" rtlCol="0">
            <a:spAutoFit/>
          </a:bodyPr>
          <a:lstStyle/>
          <a:p>
            <a:pPr defTabSz="914400">
              <a:buClr>
                <a:srgbClr val="000000"/>
              </a:buClr>
              <a:defRPr/>
            </a:pPr>
            <a:r>
              <a:rPr lang="en-US" sz="1400" b="1" kern="0" dirty="0">
                <a:solidFill>
                  <a:srgbClr val="000000"/>
                </a:solidFill>
                <a:latin typeface="Arial"/>
                <a:cs typeface="Arial"/>
                <a:sym typeface="Arial"/>
              </a:rPr>
              <a:t>Takeaway:  </a:t>
            </a:r>
            <a:r>
              <a:rPr lang="en-US" dirty="0"/>
              <a:t>If a protested concern is ever “surprised” by a finding of affiliation on grounds not found in a protest, assert your “Due Process” rights – notice and opportunity to respond. </a:t>
            </a:r>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1783140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NDAA 2023 </a:t>
            </a:r>
          </a:p>
        </p:txBody>
      </p:sp>
      <p:sp>
        <p:nvSpPr>
          <p:cNvPr id="3" name="Content Placeholder 2"/>
          <p:cNvSpPr>
            <a:spLocks noGrp="1"/>
          </p:cNvSpPr>
          <p:nvPr>
            <p:ph sz="half" idx="13"/>
          </p:nvPr>
        </p:nvSpPr>
        <p:spPr>
          <a:xfrm>
            <a:off x="457200" y="1129833"/>
            <a:ext cx="8097656" cy="4525963"/>
          </a:xfrm>
        </p:spPr>
        <p:txBody>
          <a:bodyPr>
            <a:normAutofit/>
          </a:bodyPr>
          <a:lstStyle/>
          <a:p>
            <a:r>
              <a:rPr lang="en-US" dirty="0"/>
              <a:t>DHS Mentor Protégé Program </a:t>
            </a:r>
          </a:p>
          <a:p>
            <a:r>
              <a:rPr lang="en-US" dirty="0"/>
              <a:t>Subcontract Based </a:t>
            </a:r>
          </a:p>
          <a:p>
            <a:r>
              <a:rPr lang="en-US" dirty="0"/>
              <a:t>3 Years</a:t>
            </a:r>
          </a:p>
          <a:p>
            <a:r>
              <a:rPr lang="en-US" dirty="0"/>
              <a:t>Evaluation Credit</a:t>
            </a:r>
          </a:p>
          <a:p>
            <a:r>
              <a:rPr lang="en-US" dirty="0"/>
              <a:t>Lower Tier </a:t>
            </a:r>
            <a:r>
              <a:rPr lang="en-US" dirty="0" err="1"/>
              <a:t>Subk</a:t>
            </a:r>
            <a:r>
              <a:rPr lang="en-US" dirty="0"/>
              <a:t> Plan Credit</a:t>
            </a:r>
          </a:p>
          <a:p>
            <a:r>
              <a:rPr lang="en-US" dirty="0"/>
              <a:t>SBCs, HBCUs, Minority-Serving Institution   </a:t>
            </a:r>
          </a:p>
          <a:p>
            <a:r>
              <a:rPr lang="en-US" dirty="0"/>
              <a:t>Section 7115</a:t>
            </a:r>
          </a:p>
        </p:txBody>
      </p:sp>
      <p:sp>
        <p:nvSpPr>
          <p:cNvPr id="5" name="Slide Number Placeholder 4"/>
          <p:cNvSpPr>
            <a:spLocks noGrp="1"/>
          </p:cNvSpPr>
          <p:nvPr>
            <p:ph type="sldNum" sz="quarter" idx="12"/>
          </p:nvPr>
        </p:nvSpPr>
        <p:spPr/>
        <p:txBody>
          <a:bodyPr/>
          <a:lstStyle/>
          <a:p>
            <a:fld id="{C0B13B1D-4EC0-7B44-8B63-0830B37E9229}" type="slidenum">
              <a:rPr lang="en-US" smtClean="0"/>
              <a:pPr/>
              <a:t>5</a:t>
            </a:fld>
            <a:endParaRPr lang="en-US" dirty="0"/>
          </a:p>
        </p:txBody>
      </p:sp>
    </p:spTree>
    <p:extLst>
      <p:ext uri="{BB962C8B-B14F-4D97-AF65-F5344CB8AC3E}">
        <p14:creationId xmlns:p14="http://schemas.microsoft.com/office/powerpoint/2010/main" val="251103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SDVO Certification  </a:t>
            </a:r>
            <a:endParaRPr lang="en-US" dirty="0"/>
          </a:p>
        </p:txBody>
      </p:sp>
      <p:sp>
        <p:nvSpPr>
          <p:cNvPr id="3" name="Content Placeholder 2"/>
          <p:cNvSpPr>
            <a:spLocks noGrp="1"/>
          </p:cNvSpPr>
          <p:nvPr>
            <p:ph sz="half" idx="13"/>
          </p:nvPr>
        </p:nvSpPr>
        <p:spPr>
          <a:xfrm>
            <a:off x="457199" y="1129833"/>
            <a:ext cx="8098589" cy="4525963"/>
          </a:xfrm>
        </p:spPr>
        <p:txBody>
          <a:bodyPr>
            <a:normAutofit/>
          </a:bodyPr>
          <a:lstStyle/>
          <a:p>
            <a:pPr>
              <a:buFont typeface="Wingdings" panose="05000000000000000000" pitchFamily="2" charset="2"/>
              <a:buChar char="Ø"/>
            </a:pPr>
            <a:r>
              <a:rPr lang="en-US" sz="2800" dirty="0">
                <a:effectLst/>
                <a:latin typeface="Calibri" panose="020F0502020204030204" pitchFamily="34" charset="0"/>
                <a:ea typeface="Calibri" panose="020F0502020204030204" pitchFamily="34" charset="0"/>
                <a:cs typeface="Times New Roman" panose="02020603050405020304" pitchFamily="18" charset="0"/>
              </a:rPr>
              <a:t>SBA SDVO certification government-wide </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O</a:t>
            </a:r>
            <a:r>
              <a:rPr lang="en-US" sz="2800" dirty="0">
                <a:effectLst/>
                <a:latin typeface="Calibri" panose="020F0502020204030204" pitchFamily="34" charset="0"/>
                <a:ea typeface="Calibri" panose="020F0502020204030204" pitchFamily="34" charset="0"/>
                <a:cs typeface="Times New Roman" panose="02020603050405020304" pitchFamily="18" charset="0"/>
              </a:rPr>
              <a:t>ne-year grace period for self-certified firms</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VA certified firms must recertify on 3-year anniversary</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One-year extension for VA c</a:t>
            </a:r>
            <a:r>
              <a:rPr lang="en-US" sz="2800" dirty="0">
                <a:effectLst/>
                <a:latin typeface="Calibri" panose="020F0502020204030204" pitchFamily="34" charset="0"/>
                <a:ea typeface="Calibri" panose="020F0502020204030204" pitchFamily="34" charset="0"/>
                <a:cs typeface="Times New Roman" panose="02020603050405020304" pitchFamily="18" charset="0"/>
              </a:rPr>
              <a:t>ertified firms in 2023</a:t>
            </a:r>
          </a:p>
          <a:p>
            <a:pPr>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Right of First Refusal for Minority Investors </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b="0" i="0" dirty="0">
                <a:effectLst/>
                <a:latin typeface="-apple-system"/>
              </a:rPr>
              <a:t>13 CFR 128.202(b)(3)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2800" dirty="0">
                <a:effectLst/>
                <a:latin typeface="Calibri" panose="020F0502020204030204" pitchFamily="34" charset="0"/>
                <a:ea typeface="Calibri" panose="020F0502020204030204" pitchFamily="34" charset="0"/>
                <a:cs typeface="Times New Roman" panose="02020603050405020304" pitchFamily="18" charset="0"/>
              </a:rPr>
              <a:t> 87 FR 73400</a:t>
            </a:r>
          </a:p>
          <a:p>
            <a:pPr marL="0" indent="0">
              <a:buNone/>
            </a:pPr>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6</a:t>
            </a:fld>
            <a:endParaRPr lang="en-US" dirty="0"/>
          </a:p>
        </p:txBody>
      </p:sp>
    </p:spTree>
    <p:extLst>
      <p:ext uri="{BB962C8B-B14F-4D97-AF65-F5344CB8AC3E}">
        <p14:creationId xmlns:p14="http://schemas.microsoft.com/office/powerpoint/2010/main" val="415685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Adjustment  </a:t>
            </a:r>
          </a:p>
        </p:txBody>
      </p:sp>
      <p:sp>
        <p:nvSpPr>
          <p:cNvPr id="3" name="Content Placeholder 2"/>
          <p:cNvSpPr>
            <a:spLocks noGrp="1"/>
          </p:cNvSpPr>
          <p:nvPr>
            <p:ph sz="half" idx="13"/>
          </p:nvPr>
        </p:nvSpPr>
        <p:spPr>
          <a:xfrm>
            <a:off x="457200" y="1129833"/>
            <a:ext cx="8097656" cy="4525963"/>
          </a:xfrm>
        </p:spPr>
        <p:txBody>
          <a:bodyPr>
            <a:normAutofit/>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omputer services (541511, 541512, 541519) will go from $30M to $34M</a:t>
            </a:r>
          </a:p>
          <a:p>
            <a:r>
              <a:rPr lang="en-US" sz="1800" dirty="0">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omputer facilities management services (541513) will go from $32.5M to $37M</a:t>
            </a:r>
          </a:p>
          <a:p>
            <a:r>
              <a:rPr lang="en-US" sz="1800" dirty="0">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dministrative management and general management consulting services (541611) will go from $21.5M to $24.5M</a:t>
            </a:r>
          </a:p>
          <a:p>
            <a:r>
              <a:rPr lang="en-US" sz="1800" dirty="0">
                <a:latin typeface="Calibri" panose="020F0502020204030204" pitchFamily="34" charset="0"/>
                <a:ea typeface="Calibri" panose="020F0502020204030204" pitchFamily="34" charset="0"/>
                <a:cs typeface="Times New Roman" panose="02020603050405020304" pitchFamily="18" charset="0"/>
              </a:rPr>
              <a:t>E</a:t>
            </a:r>
            <a:r>
              <a:rPr lang="en-US" sz="1800" dirty="0">
                <a:effectLst/>
                <a:latin typeface="Calibri" panose="020F0502020204030204" pitchFamily="34" charset="0"/>
                <a:ea typeface="Calibri" panose="020F0502020204030204" pitchFamily="34" charset="0"/>
                <a:cs typeface="Times New Roman" panose="02020603050405020304" pitchFamily="18" charset="0"/>
              </a:rPr>
              <a:t>ngineering services (541330) will go from $22.5M to $25.5M and the exceptions will go from $41.5M to $47M.</a:t>
            </a:r>
          </a:p>
          <a:p>
            <a:r>
              <a:rPr lang="en-US" sz="1800" dirty="0">
                <a:latin typeface="Calibri" panose="020F0502020204030204" pitchFamily="34" charset="0"/>
                <a:ea typeface="Calibri" panose="020F0502020204030204" pitchFamily="34" charset="0"/>
                <a:cs typeface="Times New Roman" panose="02020603050405020304" pitchFamily="18" charset="0"/>
              </a:rPr>
              <a:t>8(a)/SDB/EDWOSB Economic Disadvantage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N</a:t>
            </a:r>
            <a:r>
              <a:rPr lang="en-US" sz="1800" dirty="0">
                <a:effectLst/>
                <a:latin typeface="Calibri" panose="020F0502020204030204" pitchFamily="34" charset="0"/>
                <a:ea typeface="Calibri" panose="020F0502020204030204" pitchFamily="34" charset="0"/>
                <a:cs typeface="Times New Roman" panose="02020603050405020304" pitchFamily="18" charset="0"/>
              </a:rPr>
              <a:t>et worth test (excluding ownership interest in the applicant, equity in the primary residence, and retirement accounts) will increase from $750k to $850k.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AGI averaged over the three preceding years, will increase from $350k to $400k</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otal assets test (excluding retirement accounts) will increase from $6M to $6.5M.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87 FR 69118 (December 19, 2022). </a:t>
            </a:r>
          </a:p>
        </p:txBody>
      </p:sp>
      <p:sp>
        <p:nvSpPr>
          <p:cNvPr id="5" name="Slide Number Placeholder 4"/>
          <p:cNvSpPr>
            <a:spLocks noGrp="1"/>
          </p:cNvSpPr>
          <p:nvPr>
            <p:ph type="sldNum" sz="quarter" idx="12"/>
          </p:nvPr>
        </p:nvSpPr>
        <p:spPr/>
        <p:txBody>
          <a:bodyPr/>
          <a:lstStyle/>
          <a:p>
            <a:fld id="{C0B13B1D-4EC0-7B44-8B63-0830B37E9229}" type="slidenum">
              <a:rPr lang="en-US" smtClean="0"/>
              <a:pPr/>
              <a:t>7</a:t>
            </a:fld>
            <a:endParaRPr lang="en-US" dirty="0"/>
          </a:p>
        </p:txBody>
      </p:sp>
    </p:spTree>
    <p:extLst>
      <p:ext uri="{BB962C8B-B14F-4D97-AF65-F5344CB8AC3E}">
        <p14:creationId xmlns:p14="http://schemas.microsoft.com/office/powerpoint/2010/main" val="3727013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Small Business Subcontractor or JV Past Performance </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sz="half" idx="13"/>
          </p:nvPr>
        </p:nvSpPr>
        <p:spPr>
          <a:xfrm>
            <a:off x="457199" y="1129833"/>
            <a:ext cx="8098589" cy="4525963"/>
          </a:xfrm>
        </p:spPr>
        <p:txBody>
          <a:bodyPr>
            <a:normAutofit/>
          </a:bodyPr>
          <a:lstStyle/>
          <a:p>
            <a:pPr>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a:t>
            </a:r>
            <a:r>
              <a:rPr lang="en-US" dirty="0">
                <a:effectLst/>
                <a:latin typeface="Calibri" panose="020F0502020204030204" pitchFamily="34" charset="0"/>
                <a:ea typeface="Calibri" panose="020F0502020204030204" pitchFamily="34" charset="0"/>
                <a:cs typeface="Times New Roman" panose="02020603050405020304" pitchFamily="18" charset="0"/>
              </a:rPr>
              <a:t>mall business </a:t>
            </a:r>
            <a:r>
              <a:rPr lang="en-US" dirty="0">
                <a:latin typeface="Calibri" panose="020F0502020204030204" pitchFamily="34" charset="0"/>
                <a:ea typeface="Calibri" panose="020F0502020204030204" pitchFamily="34" charset="0"/>
                <a:cs typeface="Times New Roman" panose="02020603050405020304" pitchFamily="18" charset="0"/>
              </a:rPr>
              <a:t>may </a:t>
            </a:r>
            <a:r>
              <a:rPr lang="en-US" dirty="0">
                <a:effectLst/>
                <a:latin typeface="Calibri" panose="020F0502020204030204" pitchFamily="34" charset="0"/>
                <a:ea typeface="Calibri" panose="020F0502020204030204" pitchFamily="34" charset="0"/>
                <a:cs typeface="Times New Roman" panose="02020603050405020304" pitchFamily="18" charset="0"/>
              </a:rPr>
              <a:t>use its first-tier subcontract or its joint venture participation for past performance evaluation purposes </a:t>
            </a:r>
          </a:p>
          <a:p>
            <a:pPr>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30 days to request, 15 days </a:t>
            </a:r>
            <a:r>
              <a:rPr lang="en-US">
                <a:latin typeface="Calibri" panose="020F0502020204030204" pitchFamily="34" charset="0"/>
                <a:ea typeface="Calibri" panose="020F0502020204030204" pitchFamily="34" charset="0"/>
                <a:cs typeface="Times New Roman" panose="02020603050405020304" pitchFamily="18" charset="0"/>
              </a:rPr>
              <a:t>to respond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When will FAR be amended?</a:t>
            </a:r>
          </a:p>
          <a:p>
            <a:pP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Implements Section 868 of the NDAA of 2021, Pub. Law No. 116-283 </a:t>
            </a:r>
          </a:p>
          <a:p>
            <a:pPr>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87 FR 43731</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8</a:t>
            </a:fld>
            <a:endParaRPr lang="en-US" dirty="0"/>
          </a:p>
        </p:txBody>
      </p:sp>
    </p:spTree>
    <p:extLst>
      <p:ext uri="{BB962C8B-B14F-4D97-AF65-F5344CB8AC3E}">
        <p14:creationId xmlns:p14="http://schemas.microsoft.com/office/powerpoint/2010/main" val="1265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Set-Asides Overseas </a:t>
            </a:r>
          </a:p>
        </p:txBody>
      </p:sp>
      <p:sp>
        <p:nvSpPr>
          <p:cNvPr id="3" name="Content Placeholder 2"/>
          <p:cNvSpPr>
            <a:spLocks noGrp="1"/>
          </p:cNvSpPr>
          <p:nvPr>
            <p:ph sz="half" idx="13"/>
          </p:nvPr>
        </p:nvSpPr>
        <p:spPr>
          <a:xfrm>
            <a:off x="457200" y="1129833"/>
            <a:ext cx="8097656" cy="4525963"/>
          </a:xfrm>
        </p:spPr>
        <p:txBody>
          <a:bodyPr>
            <a:normAutofit fontScale="77500" lnSpcReduction="20000"/>
          </a:bodyPr>
          <a:lstStyle/>
          <a:p>
            <a:pPr marL="0" marR="0" indent="0">
              <a:lnSpc>
                <a:spcPct val="107000"/>
              </a:lnSpc>
              <a:spcBef>
                <a:spcPts val="0"/>
              </a:spcBef>
              <a:spcAft>
                <a:spcPts val="800"/>
              </a:spcAft>
              <a:buNone/>
            </a:pPr>
            <a:r>
              <a:rPr lang="en-US" sz="2800" b="0" i="0" dirty="0">
                <a:effectLst/>
                <a:latin typeface="Source Serif Pro" panose="02040603050405020204" pitchFamily="18" charset="0"/>
              </a:rPr>
              <a:t>On May 26, 2022, FAR Part 19 was amended to provide that procuring agencies “may” apply the small business programs outside the United States. This change was necessary because the FAR provided Part 19 applied only in the United States (except for Subpart 19.6, Certificates of Competency and Determinations of Responsibility). FAR 19.000(b). As noted in the final rule, some procuring agencies have interpreted the current FAR language as prohibiting small and socioeconomic set-asides outside the United States. Under the final rule, procuring agencies will clearly have the discretion to set aside contracts outside of the United States for small, 8(a), WOSB/EDWOSB, SDVO and HUBZone small business concerns.</a:t>
            </a:r>
          </a:p>
          <a:p>
            <a:pPr marL="0" marR="0" indent="0">
              <a:lnSpc>
                <a:spcPct val="107000"/>
              </a:lnSpc>
              <a:spcBef>
                <a:spcPts val="0"/>
              </a:spcBef>
              <a:spcAft>
                <a:spcPts val="800"/>
              </a:spcAft>
              <a:buNone/>
            </a:pPr>
            <a:r>
              <a:rPr lang="en-US" sz="2800" dirty="0">
                <a:latin typeface="Source Serif Pro" panose="02040603050405020204" pitchFamily="18" charset="0"/>
                <a:ea typeface="Calibri" panose="020F0502020204030204" pitchFamily="34" charset="0"/>
                <a:cs typeface="Times New Roman" panose="02020603050405020304" pitchFamily="18" charset="0"/>
              </a:rPr>
              <a:t>	</a:t>
            </a:r>
            <a:r>
              <a:rPr lang="en-US" sz="2800" b="0" i="0" dirty="0">
                <a:effectLst/>
                <a:latin typeface="Source Serif Pro" panose="02040603050405020204" pitchFamily="18" charset="0"/>
              </a:rPr>
              <a:t> 87 FR 24836.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C0B13B1D-4EC0-7B44-8B63-0830B37E9229}" type="slidenum">
              <a:rPr lang="en-US" smtClean="0"/>
              <a:pPr/>
              <a:t>9</a:t>
            </a:fld>
            <a:endParaRPr lang="en-US" dirty="0"/>
          </a:p>
        </p:txBody>
      </p:sp>
    </p:spTree>
    <p:extLst>
      <p:ext uri="{BB962C8B-B14F-4D97-AF65-F5344CB8AC3E}">
        <p14:creationId xmlns:p14="http://schemas.microsoft.com/office/powerpoint/2010/main" val="1035907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_CGP_PPT_Template_042114b" id="{3376A464-78A0-4AE8-B584-3EB54299378B}" vid="{E1860610-E425-469E-A5E5-53CD2F0602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B5634EB390FB479B372A4CEF71D5EA" ma:contentTypeVersion="13" ma:contentTypeDescription="Create a new document." ma:contentTypeScope="" ma:versionID="90cad2a8b7c9651590de4a7d87fc9868">
  <xsd:schema xmlns:xsd="http://www.w3.org/2001/XMLSchema" xmlns:xs="http://www.w3.org/2001/XMLSchema" xmlns:p="http://schemas.microsoft.com/office/2006/metadata/properties" xmlns:ns2="f6439bbe-5f69-489c-9027-c809fcc50868" xmlns:ns3="236ef46e-e3b7-46df-8f3c-b78cccef73f4" targetNamespace="http://schemas.microsoft.com/office/2006/metadata/properties" ma:root="true" ma:fieldsID="2213cf731305f276861eb67386277fa0" ns2:_="" ns3:_="">
    <xsd:import namespace="f6439bbe-5f69-489c-9027-c809fcc50868"/>
    <xsd:import namespace="236ef46e-e3b7-46df-8f3c-b78cccef73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39bbe-5f69-489c-9027-c809fcc508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6ef46e-e3b7-46df-8f3c-b78cccef73f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C5E2EE-ED94-404E-95EC-4E2D8F6D5F48}">
  <ds:schemaRefs>
    <ds:schemaRef ds:uri="http://purl.org/dc/dcmitype/"/>
    <ds:schemaRef ds:uri="http://schemas.microsoft.com/office/2006/metadata/properties"/>
    <ds:schemaRef ds:uri="http://www.w3.org/XML/1998/namespace"/>
    <ds:schemaRef ds:uri="f6439bbe-5f69-489c-9027-c809fcc5086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36ef46e-e3b7-46df-8f3c-b78cccef73f4"/>
    <ds:schemaRef ds:uri="http://purl.org/dc/elements/1.1/"/>
  </ds:schemaRefs>
</ds:datastoreItem>
</file>

<file path=customXml/itemProps2.xml><?xml version="1.0" encoding="utf-8"?>
<ds:datastoreItem xmlns:ds="http://schemas.openxmlformats.org/officeDocument/2006/customXml" ds:itemID="{E3606A55-5866-45AB-A77B-EE24A6A460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39bbe-5f69-489c-9027-c809fcc50868"/>
    <ds:schemaRef ds:uri="236ef46e-e3b7-46df-8f3c-b78cccef7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44F8E7-E383-4073-AB9A-F0AA6B13D2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The_CGP_PPT_Template_042114b</Template>
  <TotalTime>482</TotalTime>
  <Words>5374</Words>
  <Application>Microsoft Office PowerPoint</Application>
  <PresentationFormat>On-screen Show (4:3)</PresentationFormat>
  <Paragraphs>299</Paragraphs>
  <Slides>47</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-apple-system</vt:lpstr>
      <vt:lpstr>Arial</vt:lpstr>
      <vt:lpstr>Calibri</vt:lpstr>
      <vt:lpstr>Source Serif Pro</vt:lpstr>
      <vt:lpstr>Wingdings</vt:lpstr>
      <vt:lpstr>Office Theme</vt:lpstr>
      <vt:lpstr>Small Business  2022 Year-in-Review  Ken Dodds, Live Oak Bank Jon Williams, Pilliero Mazza David Black, Holland &amp; Knight LLP</vt:lpstr>
      <vt:lpstr>Agenda</vt:lpstr>
      <vt:lpstr>2022 Legislative and Regulatory Developments</vt:lpstr>
      <vt:lpstr>NDAA 2023 </vt:lpstr>
      <vt:lpstr>NDAA 2023 </vt:lpstr>
      <vt:lpstr>SDVO Certification  </vt:lpstr>
      <vt:lpstr>Inflation Adjustment  </vt:lpstr>
      <vt:lpstr>  Small Business Subcontractor or JV Past Performance  </vt:lpstr>
      <vt:lpstr>Set-Asides Overseas </vt:lpstr>
      <vt:lpstr>WOSB/EDWOSBs </vt:lpstr>
      <vt:lpstr>DOD Joint Venture Class Deviation </vt:lpstr>
      <vt:lpstr>SBA Proposed Rule</vt:lpstr>
      <vt:lpstr>SBA Proposed Rule</vt:lpstr>
      <vt:lpstr>SBA Proposed Rule </vt:lpstr>
      <vt:lpstr>SBA Proposed Rule</vt:lpstr>
      <vt:lpstr>Notable Bid Protest Decisions in 2022 </vt:lpstr>
      <vt:lpstr>GAO Protest Takeaways from FY22</vt:lpstr>
      <vt:lpstr>Notable GAO Protest Decisions in 2022</vt:lpstr>
      <vt:lpstr>All Phase Solutions, LLC</vt:lpstr>
      <vt:lpstr>ASRC Federal System Solutions</vt:lpstr>
      <vt:lpstr>MartinFederal Consulting</vt:lpstr>
      <vt:lpstr>MP Solutions</vt:lpstr>
      <vt:lpstr>Spatial Front</vt:lpstr>
      <vt:lpstr>Notable Court of Federal Claims (“COFC”) Protest Decisions in 2022</vt:lpstr>
      <vt:lpstr>Golden IT</vt:lpstr>
      <vt:lpstr>Superior Optical Labs</vt:lpstr>
      <vt:lpstr>COLSA Corporation</vt:lpstr>
      <vt:lpstr>eSimplicity</vt:lpstr>
      <vt:lpstr>2022 Highlights from SBA’s Office of Hearings and Appeals </vt:lpstr>
      <vt:lpstr>SBA Office of Hearings and Appeals Highlights</vt:lpstr>
      <vt:lpstr>Size Appeal of Avenge Incorporated</vt:lpstr>
      <vt:lpstr>Size Appeal of Avenge Incorporated</vt:lpstr>
      <vt:lpstr>Size Appeal of Odyssey Systems Consulting Group, Ltd.</vt:lpstr>
      <vt:lpstr>Size Appeal of Odyssey Systems Consulting Group, Ltd.</vt:lpstr>
      <vt:lpstr>Size Appeal of Odyssey Systems Consulting Group, Ltd.</vt:lpstr>
      <vt:lpstr>Size Appeal of EBA Ernest Bland Associates, P.C.</vt:lpstr>
      <vt:lpstr>Size Appeal of EBA Ernest Bland Associates, P.C.</vt:lpstr>
      <vt:lpstr>Size Appeal of Optimal Geo, Inc.</vt:lpstr>
      <vt:lpstr>Size Appeal of Optimal Geo, Inc.</vt:lpstr>
      <vt:lpstr>Size Appeal of Optimal Geo, Inc.</vt:lpstr>
      <vt:lpstr>CVE Protest of Patriot Strategies, LLC</vt:lpstr>
      <vt:lpstr>Size Protest of SysCom, Inc.</vt:lpstr>
      <vt:lpstr>Size Appeal of NFRL LLC</vt:lpstr>
      <vt:lpstr>Size Appeal of NFRL LLC</vt:lpstr>
      <vt:lpstr>Size Appeal of NFRL LLC</vt:lpstr>
      <vt:lpstr>Size Appeal of C2 Alaska, LLC</vt:lpstr>
      <vt:lpstr>Size Appeal of C2 Alaska, LLC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Dodds</dc:creator>
  <cp:lastModifiedBy>Ian Bell</cp:lastModifiedBy>
  <cp:revision>5</cp:revision>
  <dcterms:created xsi:type="dcterms:W3CDTF">2023-01-20T21:31:18Z</dcterms:created>
  <dcterms:modified xsi:type="dcterms:W3CDTF">2023-02-03T03:01:06Z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3584">
    <vt:lpwstr>13</vt:lpwstr>
  </property>
  <property fmtid="{D5CDD505-2E9C-101B-9397-08002B2CF9AE}" pid="3" name="ContentTypeId">
    <vt:lpwstr>0x01010057B5634EB390FB479B372A4CEF71D5EA</vt:lpwstr>
  </property>
</Properties>
</file>