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256" r:id="rId5"/>
    <p:sldId id="263" r:id="rId6"/>
    <p:sldId id="273" r:id="rId7"/>
    <p:sldId id="268" r:id="rId8"/>
    <p:sldId id="257" r:id="rId9"/>
    <p:sldId id="258" r:id="rId10"/>
    <p:sldId id="261" r:id="rId11"/>
    <p:sldId id="264" r:id="rId12"/>
    <p:sldId id="269" r:id="rId13"/>
    <p:sldId id="270" r:id="rId14"/>
    <p:sldId id="265" r:id="rId15"/>
    <p:sldId id="266" r:id="rId16"/>
    <p:sldId id="267" r:id="rId17"/>
    <p:sldId id="262" r:id="rId18"/>
    <p:sldId id="272" r:id="rId19"/>
    <p:sldId id="271" r:id="rId2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106" d="100"/>
          <a:sy n="106" d="100"/>
        </p:scale>
        <p:origin x="792" y="108"/>
      </p:cViewPr>
      <p:guideLst/>
    </p:cSldViewPr>
  </p:slideViewPr>
  <p:notesTextViewPr>
    <p:cViewPr>
      <p:scale>
        <a:sx n="1" d="1"/>
        <a:sy n="1" d="1"/>
      </p:scale>
      <p:origin x="0" y="0"/>
    </p:cViewPr>
  </p:notesTextViewPr>
  <p:notesViewPr>
    <p:cSldViewPr snapToGrid="0">
      <p:cViewPr varScale="1">
        <p:scale>
          <a:sx n="65" d="100"/>
          <a:sy n="65" d="100"/>
        </p:scale>
        <p:origin x="2299"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1B117D-4B62-B598-0B16-708960AA0F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0C8F4ED-A0A7-F44C-34F7-C4D081AF8E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7D6031-DC04-48B4-B9AD-ABA08A3B185A}" type="datetimeFigureOut">
              <a:rPr lang="en-US" smtClean="0"/>
              <a:t>6/8/2023</a:t>
            </a:fld>
            <a:endParaRPr lang="en-US"/>
          </a:p>
        </p:txBody>
      </p:sp>
      <p:sp>
        <p:nvSpPr>
          <p:cNvPr id="4" name="Footer Placeholder 3">
            <a:extLst>
              <a:ext uri="{FF2B5EF4-FFF2-40B4-BE49-F238E27FC236}">
                <a16:creationId xmlns:a16="http://schemas.microsoft.com/office/drawing/2014/main" id="{7889F731-D2A9-0A76-3144-D2786F436B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37310D1-80C2-261E-06BE-C9D3FC111A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202A57-5602-40AD-9F10-4906AFEE7A8C}" type="slidenum">
              <a:rPr lang="en-US" smtClean="0"/>
              <a:t>‹#›</a:t>
            </a:fld>
            <a:endParaRPr lang="en-US"/>
          </a:p>
        </p:txBody>
      </p:sp>
    </p:spTree>
    <p:extLst>
      <p:ext uri="{BB962C8B-B14F-4D97-AF65-F5344CB8AC3E}">
        <p14:creationId xmlns:p14="http://schemas.microsoft.com/office/powerpoint/2010/main" val="306889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1D8BC-A615-416D-9F8E-506A9BFCF3F7}" type="datetimeFigureOut">
              <a:rPr lang="en-US" smtClean="0"/>
              <a:t>6/8/2023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2C3ED-0BC5-4D47-BE94-45CD9FAE8439}" type="slidenum">
              <a:rPr lang="en-US" smtClean="0"/>
              <a:t>‹#›</a:t>
            </a:fld>
            <a:endParaRPr lang="en-US"/>
          </a:p>
        </p:txBody>
      </p:sp>
    </p:spTree>
    <p:extLst>
      <p:ext uri="{BB962C8B-B14F-4D97-AF65-F5344CB8AC3E}">
        <p14:creationId xmlns:p14="http://schemas.microsoft.com/office/powerpoint/2010/main" val="2813635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Refresh 15 (Jan 23)</a:t>
            </a:r>
          </a:p>
          <a:p>
            <a:r>
              <a:rPr lang="en-US" dirty="0"/>
              <a:t>Refresh 16 (May 23)</a:t>
            </a:r>
          </a:p>
        </p:txBody>
      </p:sp>
      <p:sp>
        <p:nvSpPr>
          <p:cNvPr id="4" name="Slide Number Placeholder 3"/>
          <p:cNvSpPr>
            <a:spLocks noGrp="1"/>
          </p:cNvSpPr>
          <p:nvPr>
            <p:ph type="sldNum" sz="quarter" idx="5"/>
          </p:nvPr>
        </p:nvSpPr>
        <p:spPr/>
        <p:txBody>
          <a:bodyPr/>
          <a:lstStyle/>
          <a:p>
            <a:fld id="{4262C3ED-0BC5-4D47-BE94-45CD9FAE8439}" type="slidenum">
              <a:rPr lang="en-US" smtClean="0"/>
              <a:t>8</a:t>
            </a:fld>
            <a:endParaRPr lang="en-US"/>
          </a:p>
        </p:txBody>
      </p:sp>
    </p:spTree>
    <p:extLst>
      <p:ext uri="{BB962C8B-B14F-4D97-AF65-F5344CB8AC3E}">
        <p14:creationId xmlns:p14="http://schemas.microsoft.com/office/powerpoint/2010/main" val="3793703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l="10" r="10"/>
          <a:stretch/>
        </p:blipFill>
        <p:spPr>
          <a:xfrm>
            <a:off x="0" y="-49425"/>
            <a:ext cx="12192000" cy="6773333"/>
          </a:xfrm>
          <a:prstGeom prst="rect">
            <a:avLst/>
          </a:prstGeom>
        </p:spPr>
      </p:pic>
      <p:sp>
        <p:nvSpPr>
          <p:cNvPr id="5" name="Rectangle 4"/>
          <p:cNvSpPr/>
          <p:nvPr/>
        </p:nvSpPr>
        <p:spPr>
          <a:xfrm>
            <a:off x="0" y="5014149"/>
            <a:ext cx="12192000" cy="18438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399" y="1375070"/>
            <a:ext cx="8417748" cy="928156"/>
          </a:xfrm>
        </p:spPr>
        <p:txBody>
          <a:bodyPr>
            <a:noAutofit/>
          </a:bodyPr>
          <a:lstStyle>
            <a:lvl1pPr algn="l">
              <a:lnSpc>
                <a:spcPct val="80000"/>
              </a:lnSpc>
              <a:defRPr sz="2625">
                <a:solidFill>
                  <a:schemeClr val="bg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914401" y="2303229"/>
            <a:ext cx="8417747" cy="624065"/>
          </a:xfrm>
        </p:spPr>
        <p:txBody>
          <a:bodyPr>
            <a:normAutofit/>
          </a:bodyPr>
          <a:lstStyle>
            <a:lvl1pPr marL="0" indent="0" algn="l">
              <a:lnSpc>
                <a:spcPct val="80000"/>
              </a:lnSpc>
              <a:buNone/>
              <a:defRPr sz="2250">
                <a:solidFill>
                  <a:srgbClr val="113884"/>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pic>
        <p:nvPicPr>
          <p:cNvPr id="1026" name="Picture 2" descr="The-Coalition-for-Government-Procurement-logo-horizontal.eps">
            <a:extLst>
              <a:ext uri="{FF2B5EF4-FFF2-40B4-BE49-F238E27FC236}">
                <a16:creationId xmlns:a16="http://schemas.microsoft.com/office/drawing/2014/main" id="{9922D292-05B0-202C-3709-D240B431D08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805" y="5482930"/>
            <a:ext cx="3250911" cy="98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4227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97806"/>
          </a:xfrm>
        </p:spPr>
        <p:txBody>
          <a:bodyPr>
            <a:noAutofit/>
          </a:bodyPr>
          <a:lstStyle>
            <a:lvl1pPr algn="l">
              <a:lnSpc>
                <a:spcPct val="80000"/>
              </a:lnSpc>
              <a:defRPr sz="2625">
                <a:solidFill>
                  <a:srgbClr val="16439B"/>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609600" y="1129836"/>
            <a:ext cx="10972800" cy="4608685"/>
          </a:xfrm>
        </p:spPr>
        <p:txBody>
          <a:bodyPr>
            <a:noAutofit/>
          </a:bodyPr>
          <a:lstStyle>
            <a:lvl1pPr>
              <a:buClr>
                <a:srgbClr val="16439B"/>
              </a:buClr>
              <a:defRPr sz="2100">
                <a:solidFill>
                  <a:schemeClr val="tx1">
                    <a:lumMod val="75000"/>
                    <a:lumOff val="25000"/>
                  </a:schemeClr>
                </a:solidFill>
                <a:latin typeface="Arial"/>
                <a:cs typeface="Arial"/>
              </a:defRPr>
            </a:lvl1pPr>
            <a:lvl2pPr>
              <a:buClr>
                <a:srgbClr val="16439B"/>
              </a:buClr>
              <a:defRPr sz="1725">
                <a:solidFill>
                  <a:schemeClr val="tx1">
                    <a:lumMod val="75000"/>
                    <a:lumOff val="25000"/>
                  </a:schemeClr>
                </a:solidFill>
                <a:latin typeface="Arial"/>
                <a:cs typeface="Arial"/>
              </a:defRPr>
            </a:lvl2pPr>
            <a:lvl3pPr>
              <a:buClr>
                <a:srgbClr val="16439B"/>
              </a:buClr>
              <a:defRPr sz="1350">
                <a:solidFill>
                  <a:schemeClr val="tx1">
                    <a:lumMod val="75000"/>
                    <a:lumOff val="25000"/>
                  </a:schemeClr>
                </a:solidFill>
                <a:latin typeface="Arial"/>
                <a:cs typeface="Arial"/>
              </a:defRPr>
            </a:lvl3pPr>
            <a:lvl4pPr>
              <a:buClr>
                <a:srgbClr val="16439B"/>
              </a:buClr>
              <a:defRPr sz="975">
                <a:solidFill>
                  <a:schemeClr val="tx1">
                    <a:lumMod val="75000"/>
                    <a:lumOff val="25000"/>
                  </a:schemeClr>
                </a:solidFill>
                <a:latin typeface="Arial"/>
                <a:cs typeface="Arial"/>
              </a:defRPr>
            </a:lvl4pPr>
            <a:lvl5pPr>
              <a:buClr>
                <a:srgbClr val="16439B"/>
              </a:buClr>
              <a:defRPr sz="750">
                <a:solidFill>
                  <a:schemeClr val="tx1">
                    <a:lumMod val="75000"/>
                    <a:lumOff val="25000"/>
                  </a:schemeClr>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241226" y="6037619"/>
            <a:ext cx="682351" cy="246221"/>
          </a:xfrm>
        </p:spPr>
        <p:txBody>
          <a:bodyPr>
            <a:noAutofit/>
          </a:bodyPr>
          <a:lstStyle>
            <a:lvl1pPr algn="l">
              <a:defRPr sz="750">
                <a:latin typeface="Arial"/>
                <a:cs typeface="Arial"/>
              </a:defRPr>
            </a:lvl1pPr>
          </a:lstStyle>
          <a:p>
            <a:fld id="{B6903155-1925-4343-BBEF-04BA3BE27E44}" type="slidenum">
              <a:rPr lang="en-US" smtClean="0"/>
              <a:t>‹#›</a:t>
            </a:fld>
            <a:endParaRPr lang="en-US"/>
          </a:p>
        </p:txBody>
      </p:sp>
      <p:sp>
        <p:nvSpPr>
          <p:cNvPr id="7" name="TextBox 6"/>
          <p:cNvSpPr txBox="1"/>
          <p:nvPr/>
        </p:nvSpPr>
        <p:spPr>
          <a:xfrm>
            <a:off x="10715134" y="6037619"/>
            <a:ext cx="626433" cy="246221"/>
          </a:xfrm>
          <a:prstGeom prst="rect">
            <a:avLst/>
          </a:prstGeom>
          <a:noFill/>
        </p:spPr>
        <p:txBody>
          <a:bodyPr wrap="none" rtlCol="0">
            <a:noAutofit/>
          </a:bodyPr>
          <a:lstStyle/>
          <a:p>
            <a:r>
              <a:rPr lang="en-US" sz="750">
                <a:solidFill>
                  <a:schemeClr val="bg1">
                    <a:lumMod val="50000"/>
                  </a:schemeClr>
                </a:solidFill>
                <a:latin typeface="Arial"/>
                <a:cs typeface="Arial"/>
              </a:rPr>
              <a:t>Slide</a:t>
            </a:r>
          </a:p>
        </p:txBody>
      </p:sp>
    </p:spTree>
    <p:extLst>
      <p:ext uri="{BB962C8B-B14F-4D97-AF65-F5344CB8AC3E}">
        <p14:creationId xmlns:p14="http://schemas.microsoft.com/office/powerpoint/2010/main" val="1193888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97806"/>
          </a:xfrm>
        </p:spPr>
        <p:txBody>
          <a:bodyPr>
            <a:noAutofit/>
          </a:bodyPr>
          <a:lstStyle>
            <a:lvl1pPr algn="l">
              <a:lnSpc>
                <a:spcPct val="80000"/>
              </a:lnSpc>
              <a:defRPr sz="2625">
                <a:solidFill>
                  <a:srgbClr val="16439B"/>
                </a:solidFill>
                <a:latin typeface="Arial"/>
                <a:cs typeface="Arial"/>
              </a:defRPr>
            </a:lvl1pPr>
          </a:lstStyle>
          <a:p>
            <a:r>
              <a:rPr lang="en-US"/>
              <a:t>Click to edit Master title style</a:t>
            </a:r>
          </a:p>
        </p:txBody>
      </p:sp>
      <p:sp>
        <p:nvSpPr>
          <p:cNvPr id="6" name="Slide Number Placeholder 5"/>
          <p:cNvSpPr>
            <a:spLocks noGrp="1"/>
          </p:cNvSpPr>
          <p:nvPr>
            <p:ph type="sldNum" sz="quarter" idx="12"/>
          </p:nvPr>
        </p:nvSpPr>
        <p:spPr>
          <a:xfrm>
            <a:off x="11241226" y="6037619"/>
            <a:ext cx="682351" cy="246221"/>
          </a:xfrm>
        </p:spPr>
        <p:txBody>
          <a:bodyPr>
            <a:noAutofit/>
          </a:bodyPr>
          <a:lstStyle>
            <a:lvl1pPr algn="l">
              <a:defRPr sz="750">
                <a:latin typeface="Arial"/>
                <a:cs typeface="Arial"/>
              </a:defRPr>
            </a:lvl1pPr>
          </a:lstStyle>
          <a:p>
            <a:fld id="{B6903155-1925-4343-BBEF-04BA3BE27E44}" type="slidenum">
              <a:rPr lang="en-US" smtClean="0"/>
              <a:t>‹#›</a:t>
            </a:fld>
            <a:endParaRPr lang="en-US"/>
          </a:p>
        </p:txBody>
      </p:sp>
      <p:sp>
        <p:nvSpPr>
          <p:cNvPr id="7" name="TextBox 6"/>
          <p:cNvSpPr txBox="1"/>
          <p:nvPr/>
        </p:nvSpPr>
        <p:spPr>
          <a:xfrm>
            <a:off x="10715134" y="6037619"/>
            <a:ext cx="626433" cy="246221"/>
          </a:xfrm>
          <a:prstGeom prst="rect">
            <a:avLst/>
          </a:prstGeom>
          <a:noFill/>
        </p:spPr>
        <p:txBody>
          <a:bodyPr wrap="none" rtlCol="0">
            <a:noAutofit/>
          </a:bodyPr>
          <a:lstStyle/>
          <a:p>
            <a:r>
              <a:rPr lang="en-US" sz="750">
                <a:solidFill>
                  <a:schemeClr val="bg1">
                    <a:lumMod val="50000"/>
                  </a:schemeClr>
                </a:solidFill>
                <a:latin typeface="Arial"/>
                <a:cs typeface="Arial"/>
              </a:rPr>
              <a:t>Slide</a:t>
            </a:r>
          </a:p>
        </p:txBody>
      </p:sp>
      <p:sp>
        <p:nvSpPr>
          <p:cNvPr id="10" name="Content Placeholder 2"/>
          <p:cNvSpPr>
            <a:spLocks noGrp="1"/>
          </p:cNvSpPr>
          <p:nvPr>
            <p:ph sz="half" idx="13"/>
          </p:nvPr>
        </p:nvSpPr>
        <p:spPr>
          <a:xfrm>
            <a:off x="609600" y="1166019"/>
            <a:ext cx="5384800" cy="3449114"/>
          </a:xfrm>
        </p:spPr>
        <p:txBody>
          <a:bodyPr/>
          <a:lstStyle>
            <a:lvl1pPr>
              <a:buClr>
                <a:srgbClr val="16439B"/>
              </a:buClr>
              <a:defRPr sz="2100">
                <a:solidFill>
                  <a:schemeClr val="tx1">
                    <a:lumMod val="75000"/>
                    <a:lumOff val="25000"/>
                  </a:schemeClr>
                </a:solidFill>
                <a:latin typeface="Arial"/>
                <a:cs typeface="Arial"/>
              </a:defRPr>
            </a:lvl1pPr>
            <a:lvl2pPr>
              <a:buClr>
                <a:srgbClr val="16439B"/>
              </a:buClr>
              <a:defRPr sz="1725">
                <a:solidFill>
                  <a:schemeClr val="tx1">
                    <a:lumMod val="75000"/>
                    <a:lumOff val="25000"/>
                  </a:schemeClr>
                </a:solidFill>
                <a:latin typeface="Arial"/>
                <a:cs typeface="Arial"/>
              </a:defRPr>
            </a:lvl2pPr>
            <a:lvl3pPr>
              <a:buClr>
                <a:srgbClr val="16439B"/>
              </a:buClr>
              <a:defRPr sz="1350">
                <a:solidFill>
                  <a:schemeClr val="tx1">
                    <a:lumMod val="75000"/>
                    <a:lumOff val="25000"/>
                  </a:schemeClr>
                </a:solidFill>
                <a:latin typeface="Arial"/>
                <a:cs typeface="Arial"/>
              </a:defRPr>
            </a:lvl3pPr>
            <a:lvl4pPr>
              <a:buClr>
                <a:srgbClr val="16439B"/>
              </a:buClr>
              <a:defRPr sz="975">
                <a:solidFill>
                  <a:schemeClr val="tx1">
                    <a:lumMod val="75000"/>
                    <a:lumOff val="25000"/>
                  </a:schemeClr>
                </a:solidFill>
                <a:latin typeface="Arial"/>
                <a:cs typeface="Arial"/>
              </a:defRPr>
            </a:lvl4pPr>
            <a:lvl5pPr>
              <a:buClr>
                <a:srgbClr val="16439B"/>
              </a:buClr>
              <a:defRPr sz="750">
                <a:solidFill>
                  <a:schemeClr val="tx1">
                    <a:lumMod val="75000"/>
                    <a:lumOff val="25000"/>
                  </a:schemeClr>
                </a:solidFill>
                <a:latin typeface="Arial"/>
                <a:cs typeface="Aria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6197600" y="1129836"/>
            <a:ext cx="5384800" cy="4525963"/>
          </a:xfrm>
        </p:spPr>
        <p:txBody>
          <a:bodyPr/>
          <a:lstStyle>
            <a:lvl1pPr>
              <a:buClr>
                <a:srgbClr val="16439B"/>
              </a:buClr>
              <a:defRPr sz="2100">
                <a:solidFill>
                  <a:schemeClr val="tx1">
                    <a:lumMod val="75000"/>
                    <a:lumOff val="25000"/>
                  </a:schemeClr>
                </a:solidFill>
                <a:latin typeface="Arial"/>
                <a:cs typeface="Arial"/>
              </a:defRPr>
            </a:lvl1pPr>
            <a:lvl2pPr>
              <a:buClr>
                <a:srgbClr val="16439B"/>
              </a:buClr>
              <a:defRPr sz="1725">
                <a:solidFill>
                  <a:schemeClr val="tx1">
                    <a:lumMod val="75000"/>
                    <a:lumOff val="25000"/>
                  </a:schemeClr>
                </a:solidFill>
                <a:latin typeface="Arial"/>
                <a:cs typeface="Arial"/>
              </a:defRPr>
            </a:lvl2pPr>
            <a:lvl3pPr>
              <a:buClr>
                <a:srgbClr val="16439B"/>
              </a:buClr>
              <a:defRPr sz="1350">
                <a:solidFill>
                  <a:schemeClr val="tx1">
                    <a:lumMod val="75000"/>
                    <a:lumOff val="25000"/>
                  </a:schemeClr>
                </a:solidFill>
                <a:latin typeface="Arial"/>
                <a:cs typeface="Arial"/>
              </a:defRPr>
            </a:lvl3pPr>
            <a:lvl4pPr>
              <a:buClr>
                <a:srgbClr val="16439B"/>
              </a:buClr>
              <a:defRPr sz="975">
                <a:solidFill>
                  <a:schemeClr val="tx1">
                    <a:lumMod val="75000"/>
                    <a:lumOff val="25000"/>
                  </a:schemeClr>
                </a:solidFill>
                <a:latin typeface="Arial"/>
                <a:cs typeface="Arial"/>
              </a:defRPr>
            </a:lvl4pPr>
            <a:lvl5pPr>
              <a:buClr>
                <a:srgbClr val="16439B"/>
              </a:buClr>
              <a:defRPr sz="750">
                <a:solidFill>
                  <a:schemeClr val="tx1">
                    <a:lumMod val="75000"/>
                    <a:lumOff val="25000"/>
                  </a:schemeClr>
                </a:solidFill>
                <a:latin typeface="Arial"/>
                <a:cs typeface="Aria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7838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4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t="68" b="68"/>
          <a:stretch/>
        </p:blipFill>
        <p:spPr>
          <a:xfrm>
            <a:off x="4016205" y="1"/>
            <a:ext cx="8175795" cy="6692344"/>
          </a:xfrm>
          <a:prstGeom prst="rect">
            <a:avLst/>
          </a:prstGeom>
        </p:spPr>
      </p:pic>
      <p:sp>
        <p:nvSpPr>
          <p:cNvPr id="2" name="Title 1"/>
          <p:cNvSpPr>
            <a:spLocks noGrp="1"/>
          </p:cNvSpPr>
          <p:nvPr>
            <p:ph type="title"/>
          </p:nvPr>
        </p:nvSpPr>
        <p:spPr>
          <a:xfrm>
            <a:off x="609600" y="274638"/>
            <a:ext cx="10972800" cy="797806"/>
          </a:xfrm>
        </p:spPr>
        <p:txBody>
          <a:bodyPr>
            <a:noAutofit/>
          </a:bodyPr>
          <a:lstStyle>
            <a:lvl1pPr algn="l">
              <a:lnSpc>
                <a:spcPct val="80000"/>
              </a:lnSpc>
              <a:defRPr sz="2625">
                <a:solidFill>
                  <a:srgbClr val="16439B"/>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609600" y="1129836"/>
            <a:ext cx="10972800" cy="4608685"/>
          </a:xfrm>
        </p:spPr>
        <p:txBody>
          <a:bodyPr>
            <a:noAutofit/>
          </a:bodyPr>
          <a:lstStyle>
            <a:lvl1pPr>
              <a:buClr>
                <a:srgbClr val="16439B"/>
              </a:buClr>
              <a:defRPr sz="2100">
                <a:solidFill>
                  <a:schemeClr val="tx1">
                    <a:lumMod val="75000"/>
                    <a:lumOff val="25000"/>
                  </a:schemeClr>
                </a:solidFill>
                <a:latin typeface="Arial"/>
                <a:cs typeface="Arial"/>
              </a:defRPr>
            </a:lvl1pPr>
            <a:lvl2pPr>
              <a:buClr>
                <a:srgbClr val="16439B"/>
              </a:buClr>
              <a:defRPr sz="1725">
                <a:solidFill>
                  <a:schemeClr val="tx1">
                    <a:lumMod val="75000"/>
                    <a:lumOff val="25000"/>
                  </a:schemeClr>
                </a:solidFill>
                <a:latin typeface="Arial"/>
                <a:cs typeface="Arial"/>
              </a:defRPr>
            </a:lvl2pPr>
            <a:lvl3pPr>
              <a:buClr>
                <a:srgbClr val="16439B"/>
              </a:buClr>
              <a:defRPr sz="1350">
                <a:solidFill>
                  <a:schemeClr val="tx1">
                    <a:lumMod val="75000"/>
                    <a:lumOff val="25000"/>
                  </a:schemeClr>
                </a:solidFill>
                <a:latin typeface="Arial"/>
                <a:cs typeface="Arial"/>
              </a:defRPr>
            </a:lvl3pPr>
            <a:lvl4pPr>
              <a:buClr>
                <a:srgbClr val="16439B"/>
              </a:buClr>
              <a:defRPr sz="975">
                <a:solidFill>
                  <a:schemeClr val="tx1">
                    <a:lumMod val="75000"/>
                    <a:lumOff val="25000"/>
                  </a:schemeClr>
                </a:solidFill>
                <a:latin typeface="Arial"/>
                <a:cs typeface="Arial"/>
              </a:defRPr>
            </a:lvl4pPr>
            <a:lvl5pPr>
              <a:buClr>
                <a:srgbClr val="16439B"/>
              </a:buClr>
              <a:defRPr sz="750">
                <a:solidFill>
                  <a:schemeClr val="tx1">
                    <a:lumMod val="75000"/>
                    <a:lumOff val="25000"/>
                  </a:schemeClr>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241226" y="6037619"/>
            <a:ext cx="682351" cy="246221"/>
          </a:xfrm>
        </p:spPr>
        <p:txBody>
          <a:bodyPr>
            <a:noAutofit/>
          </a:bodyPr>
          <a:lstStyle>
            <a:lvl1pPr algn="l">
              <a:defRPr sz="750">
                <a:latin typeface="Arial"/>
                <a:cs typeface="Arial"/>
              </a:defRPr>
            </a:lvl1pPr>
          </a:lstStyle>
          <a:p>
            <a:fld id="{B6903155-1925-4343-BBEF-04BA3BE27E44}" type="slidenum">
              <a:rPr lang="en-US" smtClean="0"/>
              <a:t>‹#›</a:t>
            </a:fld>
            <a:endParaRPr lang="en-US"/>
          </a:p>
        </p:txBody>
      </p:sp>
      <p:sp>
        <p:nvSpPr>
          <p:cNvPr id="7" name="TextBox 6"/>
          <p:cNvSpPr txBox="1"/>
          <p:nvPr/>
        </p:nvSpPr>
        <p:spPr>
          <a:xfrm>
            <a:off x="10715134" y="6037619"/>
            <a:ext cx="626433" cy="246221"/>
          </a:xfrm>
          <a:prstGeom prst="rect">
            <a:avLst/>
          </a:prstGeom>
          <a:noFill/>
        </p:spPr>
        <p:txBody>
          <a:bodyPr wrap="none" rtlCol="0">
            <a:noAutofit/>
          </a:bodyPr>
          <a:lstStyle/>
          <a:p>
            <a:r>
              <a:rPr lang="en-US" sz="750">
                <a:solidFill>
                  <a:schemeClr val="bg1">
                    <a:lumMod val="50000"/>
                  </a:schemeClr>
                </a:solidFill>
                <a:latin typeface="Arial"/>
                <a:cs typeface="Arial"/>
              </a:rPr>
              <a:t>Slide</a:t>
            </a:r>
          </a:p>
        </p:txBody>
      </p:sp>
    </p:spTree>
    <p:extLst>
      <p:ext uri="{BB962C8B-B14F-4D97-AF65-F5344CB8AC3E}">
        <p14:creationId xmlns:p14="http://schemas.microsoft.com/office/powerpoint/2010/main" val="2130578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5_Title and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rcRect t="68" b="68"/>
          <a:stretch/>
        </p:blipFill>
        <p:spPr>
          <a:xfrm>
            <a:off x="4016205" y="1"/>
            <a:ext cx="8175795" cy="6692344"/>
          </a:xfrm>
          <a:prstGeom prst="rect">
            <a:avLst/>
          </a:prstGeom>
        </p:spPr>
      </p:pic>
      <p:sp>
        <p:nvSpPr>
          <p:cNvPr id="2" name="Title 1"/>
          <p:cNvSpPr>
            <a:spLocks noGrp="1"/>
          </p:cNvSpPr>
          <p:nvPr>
            <p:ph type="title"/>
          </p:nvPr>
        </p:nvSpPr>
        <p:spPr>
          <a:xfrm>
            <a:off x="609600" y="274638"/>
            <a:ext cx="10972800" cy="797806"/>
          </a:xfrm>
        </p:spPr>
        <p:txBody>
          <a:bodyPr>
            <a:noAutofit/>
          </a:bodyPr>
          <a:lstStyle>
            <a:lvl1pPr algn="l">
              <a:lnSpc>
                <a:spcPct val="80000"/>
              </a:lnSpc>
              <a:defRPr sz="2625">
                <a:solidFill>
                  <a:srgbClr val="16439B"/>
                </a:solidFill>
                <a:latin typeface="Arial"/>
                <a:cs typeface="Arial"/>
              </a:defRPr>
            </a:lvl1pPr>
          </a:lstStyle>
          <a:p>
            <a:r>
              <a:rPr lang="en-US"/>
              <a:t>Click to edit Master title style</a:t>
            </a:r>
          </a:p>
        </p:txBody>
      </p:sp>
      <p:sp>
        <p:nvSpPr>
          <p:cNvPr id="6" name="Slide Number Placeholder 5"/>
          <p:cNvSpPr>
            <a:spLocks noGrp="1"/>
          </p:cNvSpPr>
          <p:nvPr>
            <p:ph type="sldNum" sz="quarter" idx="12"/>
          </p:nvPr>
        </p:nvSpPr>
        <p:spPr>
          <a:xfrm>
            <a:off x="11241226" y="6037619"/>
            <a:ext cx="682351" cy="246221"/>
          </a:xfrm>
        </p:spPr>
        <p:txBody>
          <a:bodyPr>
            <a:noAutofit/>
          </a:bodyPr>
          <a:lstStyle>
            <a:lvl1pPr algn="l">
              <a:defRPr sz="750">
                <a:latin typeface="Arial"/>
                <a:cs typeface="Arial"/>
              </a:defRPr>
            </a:lvl1pPr>
          </a:lstStyle>
          <a:p>
            <a:fld id="{B6903155-1925-4343-BBEF-04BA3BE27E44}" type="slidenum">
              <a:rPr lang="en-US" smtClean="0"/>
              <a:t>‹#›</a:t>
            </a:fld>
            <a:endParaRPr lang="en-US"/>
          </a:p>
        </p:txBody>
      </p:sp>
      <p:sp>
        <p:nvSpPr>
          <p:cNvPr id="7" name="TextBox 6"/>
          <p:cNvSpPr txBox="1"/>
          <p:nvPr/>
        </p:nvSpPr>
        <p:spPr>
          <a:xfrm>
            <a:off x="10715134" y="6037619"/>
            <a:ext cx="626433" cy="246221"/>
          </a:xfrm>
          <a:prstGeom prst="rect">
            <a:avLst/>
          </a:prstGeom>
          <a:noFill/>
        </p:spPr>
        <p:txBody>
          <a:bodyPr wrap="none" rtlCol="0">
            <a:noAutofit/>
          </a:bodyPr>
          <a:lstStyle/>
          <a:p>
            <a:r>
              <a:rPr lang="en-US" sz="750">
                <a:solidFill>
                  <a:schemeClr val="bg1">
                    <a:lumMod val="50000"/>
                  </a:schemeClr>
                </a:solidFill>
                <a:latin typeface="Arial"/>
                <a:cs typeface="Arial"/>
              </a:rPr>
              <a:t>Slide</a:t>
            </a:r>
          </a:p>
        </p:txBody>
      </p:sp>
      <p:sp>
        <p:nvSpPr>
          <p:cNvPr id="10" name="Content Placeholder 2"/>
          <p:cNvSpPr>
            <a:spLocks noGrp="1"/>
          </p:cNvSpPr>
          <p:nvPr>
            <p:ph sz="half" idx="13"/>
          </p:nvPr>
        </p:nvSpPr>
        <p:spPr>
          <a:xfrm>
            <a:off x="609600" y="1129836"/>
            <a:ext cx="5384800" cy="4525963"/>
          </a:xfrm>
        </p:spPr>
        <p:txBody>
          <a:bodyPr/>
          <a:lstStyle>
            <a:lvl1pPr>
              <a:buClr>
                <a:srgbClr val="16439B"/>
              </a:buClr>
              <a:defRPr sz="2100">
                <a:solidFill>
                  <a:schemeClr val="tx1">
                    <a:lumMod val="75000"/>
                    <a:lumOff val="25000"/>
                  </a:schemeClr>
                </a:solidFill>
                <a:latin typeface="Arial"/>
                <a:cs typeface="Arial"/>
              </a:defRPr>
            </a:lvl1pPr>
            <a:lvl2pPr>
              <a:buClr>
                <a:srgbClr val="16439B"/>
              </a:buClr>
              <a:defRPr sz="1725">
                <a:solidFill>
                  <a:schemeClr val="tx1">
                    <a:lumMod val="75000"/>
                    <a:lumOff val="25000"/>
                  </a:schemeClr>
                </a:solidFill>
                <a:latin typeface="Arial"/>
                <a:cs typeface="Arial"/>
              </a:defRPr>
            </a:lvl2pPr>
            <a:lvl3pPr>
              <a:buClr>
                <a:srgbClr val="16439B"/>
              </a:buClr>
              <a:defRPr sz="1350">
                <a:solidFill>
                  <a:schemeClr val="tx1">
                    <a:lumMod val="75000"/>
                    <a:lumOff val="25000"/>
                  </a:schemeClr>
                </a:solidFill>
                <a:latin typeface="Arial"/>
                <a:cs typeface="Arial"/>
              </a:defRPr>
            </a:lvl3pPr>
            <a:lvl4pPr>
              <a:buClr>
                <a:srgbClr val="16439B"/>
              </a:buClr>
              <a:defRPr sz="975">
                <a:solidFill>
                  <a:schemeClr val="tx1">
                    <a:lumMod val="75000"/>
                    <a:lumOff val="25000"/>
                  </a:schemeClr>
                </a:solidFill>
                <a:latin typeface="Arial"/>
                <a:cs typeface="Arial"/>
              </a:defRPr>
            </a:lvl4pPr>
            <a:lvl5pPr>
              <a:buClr>
                <a:srgbClr val="16439B"/>
              </a:buClr>
              <a:defRPr sz="750">
                <a:solidFill>
                  <a:schemeClr val="tx1">
                    <a:lumMod val="75000"/>
                    <a:lumOff val="25000"/>
                  </a:schemeClr>
                </a:solidFill>
                <a:latin typeface="Arial"/>
                <a:cs typeface="Aria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6197600" y="1129836"/>
            <a:ext cx="5384800" cy="4525963"/>
          </a:xfrm>
        </p:spPr>
        <p:txBody>
          <a:bodyPr/>
          <a:lstStyle>
            <a:lvl1pPr>
              <a:buClr>
                <a:srgbClr val="16439B"/>
              </a:buClr>
              <a:defRPr sz="2100">
                <a:solidFill>
                  <a:schemeClr val="tx1">
                    <a:lumMod val="75000"/>
                    <a:lumOff val="25000"/>
                  </a:schemeClr>
                </a:solidFill>
                <a:latin typeface="Arial"/>
                <a:cs typeface="Arial"/>
              </a:defRPr>
            </a:lvl1pPr>
            <a:lvl2pPr>
              <a:buClr>
                <a:srgbClr val="16439B"/>
              </a:buClr>
              <a:defRPr sz="1725">
                <a:solidFill>
                  <a:schemeClr val="tx1">
                    <a:lumMod val="75000"/>
                    <a:lumOff val="25000"/>
                  </a:schemeClr>
                </a:solidFill>
                <a:latin typeface="Arial"/>
                <a:cs typeface="Arial"/>
              </a:defRPr>
            </a:lvl2pPr>
            <a:lvl3pPr>
              <a:buClr>
                <a:srgbClr val="16439B"/>
              </a:buClr>
              <a:defRPr sz="1350">
                <a:solidFill>
                  <a:schemeClr val="tx1">
                    <a:lumMod val="75000"/>
                    <a:lumOff val="25000"/>
                  </a:schemeClr>
                </a:solidFill>
                <a:latin typeface="Arial"/>
                <a:cs typeface="Arial"/>
              </a:defRPr>
            </a:lvl3pPr>
            <a:lvl4pPr>
              <a:buClr>
                <a:srgbClr val="16439B"/>
              </a:buClr>
              <a:defRPr sz="975">
                <a:solidFill>
                  <a:schemeClr val="tx1">
                    <a:lumMod val="75000"/>
                    <a:lumOff val="25000"/>
                  </a:schemeClr>
                </a:solidFill>
                <a:latin typeface="Arial"/>
                <a:cs typeface="Arial"/>
              </a:defRPr>
            </a:lvl4pPr>
            <a:lvl5pPr>
              <a:buClr>
                <a:srgbClr val="16439B"/>
              </a:buClr>
              <a:defRPr sz="750">
                <a:solidFill>
                  <a:schemeClr val="tx1">
                    <a:lumMod val="75000"/>
                    <a:lumOff val="25000"/>
                  </a:schemeClr>
                </a:solidFill>
                <a:latin typeface="Arial"/>
                <a:cs typeface="Aria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47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160638" y="0"/>
            <a:ext cx="12352638" cy="6861206"/>
          </a:xfrm>
          <a:prstGeom prst="rect">
            <a:avLst/>
          </a:prstGeom>
        </p:spPr>
      </p:pic>
      <p:sp>
        <p:nvSpPr>
          <p:cNvPr id="2" name="Title 1"/>
          <p:cNvSpPr>
            <a:spLocks noGrp="1"/>
          </p:cNvSpPr>
          <p:nvPr>
            <p:ph type="title"/>
          </p:nvPr>
        </p:nvSpPr>
        <p:spPr>
          <a:xfrm>
            <a:off x="609600" y="2748784"/>
            <a:ext cx="10972800" cy="1143000"/>
          </a:xfrm>
        </p:spPr>
        <p:txBody>
          <a:bodyPr>
            <a:normAutofit/>
          </a:bodyPr>
          <a:lstStyle>
            <a:lvl1pPr marL="0" marR="0" indent="0" algn="l" defTabSz="342900" rtl="0" eaLnBrk="1" fontAlgn="auto" latinLnBrk="0" hangingPunct="1">
              <a:lnSpc>
                <a:spcPct val="80000"/>
              </a:lnSpc>
              <a:spcBef>
                <a:spcPct val="0"/>
              </a:spcBef>
              <a:spcAft>
                <a:spcPts val="0"/>
              </a:spcAft>
              <a:buClrTx/>
              <a:buSzTx/>
              <a:buFontTx/>
              <a:buNone/>
              <a:tabLst/>
              <a:defRPr sz="2625">
                <a:solidFill>
                  <a:schemeClr val="bg1"/>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82591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Title and Content">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154867" y="0"/>
            <a:ext cx="12346867" cy="6858000"/>
          </a:xfrm>
          <a:prstGeom prst="rect">
            <a:avLst/>
          </a:prstGeom>
        </p:spPr>
      </p:pic>
      <p:sp>
        <p:nvSpPr>
          <p:cNvPr id="4" name="Title 1"/>
          <p:cNvSpPr>
            <a:spLocks noGrp="1"/>
          </p:cNvSpPr>
          <p:nvPr>
            <p:ph type="title"/>
          </p:nvPr>
        </p:nvSpPr>
        <p:spPr>
          <a:xfrm>
            <a:off x="609600" y="2748784"/>
            <a:ext cx="10972800" cy="1143000"/>
          </a:xfrm>
        </p:spPr>
        <p:txBody>
          <a:bodyPr>
            <a:normAutofit/>
          </a:bodyPr>
          <a:lstStyle>
            <a:lvl1pPr marL="0" marR="0" indent="0" algn="l" defTabSz="342900" rtl="0" eaLnBrk="1" fontAlgn="auto" latinLnBrk="0" hangingPunct="1">
              <a:lnSpc>
                <a:spcPct val="80000"/>
              </a:lnSpc>
              <a:spcBef>
                <a:spcPct val="0"/>
              </a:spcBef>
              <a:spcAft>
                <a:spcPts val="0"/>
              </a:spcAft>
              <a:buClrTx/>
              <a:buSzTx/>
              <a:buFontTx/>
              <a:buNone/>
              <a:tabLst/>
              <a:defRPr sz="2625">
                <a:solidFill>
                  <a:schemeClr val="bg1"/>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4038558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 y="6705600"/>
            <a:ext cx="12192001" cy="152400"/>
          </a:xfrm>
          <a:prstGeom prst="rect">
            <a:avLst/>
          </a:prstGeom>
          <a:solidFill>
            <a:srgbClr val="0747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903155-1925-4343-BBEF-04BA3BE27E44}" type="slidenum">
              <a:rPr lang="en-US" smtClean="0"/>
              <a:t>‹#›</a:t>
            </a:fld>
            <a:endParaRPr lang="en-US"/>
          </a:p>
        </p:txBody>
      </p:sp>
      <p:pic>
        <p:nvPicPr>
          <p:cNvPr id="8" name="Picture 2" descr="The-Coalition-for-Government-Procurement-logo-horizontal.eps">
            <a:extLst>
              <a:ext uri="{FF2B5EF4-FFF2-40B4-BE49-F238E27FC236}">
                <a16:creationId xmlns:a16="http://schemas.microsoft.com/office/drawing/2014/main" id="{D528FCBF-5EDF-2E38-0293-4C06A5D95E25}"/>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54806" y="5595754"/>
            <a:ext cx="2962848" cy="89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411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thecgp.us2.list-manage.com/track/click?u=bd9eb0b976b12c2ea7f148ecc&amp;id=58a4c21d01&amp;e=63b06b91b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JSnyderwine@thecgp.org" TargetMode="External"/><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mailto:Scott.E.Hammond@ricoh-usa.com" TargetMode="External"/><Relationship Id="rId2" Type="http://schemas.openxmlformats.org/officeDocument/2006/relationships/hyperlink" Target="mailto:smassey@kmbs.konicaminolta.us"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feedback.gsa.gov/jfe/form/SV_1WTS7hmTjYbl5h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hecgp.org/pathways-to-the-federal-acquisition-services-north-star-goals.html" TargetMode="External"/><Relationship Id="rId2" Type="http://schemas.openxmlformats.org/officeDocument/2006/relationships/hyperlink" Target="https://thecgp.org/images/Letter-to-GSA-on-Highly-Competative_5-31-2023.pdf" TargetMode="External"/><Relationship Id="rId1" Type="http://schemas.openxmlformats.org/officeDocument/2006/relationships/slideLayout" Target="../slideLayouts/slideLayout2.xml"/><Relationship Id="rId5" Type="http://schemas.openxmlformats.org/officeDocument/2006/relationships/hyperlink" Target="https://thecgp.org/putting-the-puzzle-together-to-deliver-for-customer-agencies.html" TargetMode="External"/><Relationship Id="rId4" Type="http://schemas.openxmlformats.org/officeDocument/2006/relationships/hyperlink" Target="https://thecgp.org/an-unnecessary-counter-productive-multiple-award-schedule-marketplace-hurdl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05966-ABDE-C204-3843-E2E480A26D6B}"/>
              </a:ext>
            </a:extLst>
          </p:cNvPr>
          <p:cNvSpPr>
            <a:spLocks noGrp="1"/>
          </p:cNvSpPr>
          <p:nvPr>
            <p:ph type="ctrTitle"/>
          </p:nvPr>
        </p:nvSpPr>
        <p:spPr/>
        <p:txBody>
          <a:bodyPr/>
          <a:lstStyle/>
          <a:p>
            <a:r>
              <a:rPr lang="en-US" dirty="0"/>
              <a:t>Imaging Equipment Committee Meeting</a:t>
            </a:r>
          </a:p>
        </p:txBody>
      </p:sp>
      <p:sp>
        <p:nvSpPr>
          <p:cNvPr id="3" name="Subtitle 2">
            <a:extLst>
              <a:ext uri="{FF2B5EF4-FFF2-40B4-BE49-F238E27FC236}">
                <a16:creationId xmlns:a16="http://schemas.microsoft.com/office/drawing/2014/main" id="{17303BCB-B5CE-F873-0867-87FF3DC16D3A}"/>
              </a:ext>
            </a:extLst>
          </p:cNvPr>
          <p:cNvSpPr>
            <a:spLocks noGrp="1"/>
          </p:cNvSpPr>
          <p:nvPr>
            <p:ph type="subTitle" idx="1"/>
          </p:nvPr>
        </p:nvSpPr>
        <p:spPr/>
        <p:txBody>
          <a:bodyPr/>
          <a:lstStyle/>
          <a:p>
            <a:r>
              <a:rPr lang="en-US" dirty="0">
                <a:solidFill>
                  <a:schemeClr val="accent1">
                    <a:lumMod val="40000"/>
                    <a:lumOff val="60000"/>
                  </a:schemeClr>
                </a:solidFill>
              </a:rPr>
              <a:t>June 8, 2023</a:t>
            </a:r>
          </a:p>
        </p:txBody>
      </p:sp>
    </p:spTree>
    <p:extLst>
      <p:ext uri="{BB962C8B-B14F-4D97-AF65-F5344CB8AC3E}">
        <p14:creationId xmlns:p14="http://schemas.microsoft.com/office/powerpoint/2010/main" val="1856348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D5F02-EC9D-1DC3-E1DB-56DA755259B2}"/>
              </a:ext>
            </a:extLst>
          </p:cNvPr>
          <p:cNvSpPr>
            <a:spLocks noGrp="1"/>
          </p:cNvSpPr>
          <p:nvPr>
            <p:ph type="title"/>
          </p:nvPr>
        </p:nvSpPr>
        <p:spPr/>
        <p:txBody>
          <a:bodyPr/>
          <a:lstStyle/>
          <a:p>
            <a:r>
              <a:rPr lang="en-US" dirty="0"/>
              <a:t>GSA Removes “Highly Competitive” Requirement</a:t>
            </a:r>
          </a:p>
        </p:txBody>
      </p:sp>
      <p:sp>
        <p:nvSpPr>
          <p:cNvPr id="3" name="Content Placeholder 2">
            <a:extLst>
              <a:ext uri="{FF2B5EF4-FFF2-40B4-BE49-F238E27FC236}">
                <a16:creationId xmlns:a16="http://schemas.microsoft.com/office/drawing/2014/main" id="{2B253672-C17A-326E-4843-660C1C1D4993}"/>
              </a:ext>
            </a:extLst>
          </p:cNvPr>
          <p:cNvSpPr>
            <a:spLocks noGrp="1"/>
          </p:cNvSpPr>
          <p:nvPr>
            <p:ph idx="1"/>
          </p:nvPr>
        </p:nvSpPr>
        <p:spPr/>
        <p:txBody>
          <a:bodyPr/>
          <a:lstStyle/>
          <a:p>
            <a:r>
              <a:rPr lang="en-US" sz="2400" b="0" i="0" dirty="0">
                <a:solidFill>
                  <a:srgbClr val="0E0E0E"/>
                </a:solidFill>
                <a:effectLst/>
                <a:latin typeface="+mn-lt"/>
              </a:rPr>
              <a:t> </a:t>
            </a:r>
            <a:r>
              <a:rPr lang="en-US" sz="2400" b="0" i="0" dirty="0">
                <a:solidFill>
                  <a:srgbClr val="E55D21"/>
                </a:solidFill>
                <a:effectLst/>
                <a:latin typeface="+mn-lt"/>
                <a:hlinkClick r:id="rId2" tooltip="Original URL: https://thecgp.us2.list-manage.com/track/click?u=bd9eb0b976b12c2ea7f148ecc&amp;id=58a4c21d01&amp;e=63b06b91b7. Click or tap if you trust this link."/>
              </a:rPr>
              <a:t>Interact blog post</a:t>
            </a:r>
            <a:r>
              <a:rPr lang="en-US" sz="2400" b="0" i="0" dirty="0">
                <a:solidFill>
                  <a:srgbClr val="0E0E0E"/>
                </a:solidFill>
                <a:effectLst/>
                <a:latin typeface="+mn-lt"/>
              </a:rPr>
              <a:t> published on June 1 </a:t>
            </a:r>
          </a:p>
          <a:p>
            <a:r>
              <a:rPr lang="en-US" sz="2400" dirty="0">
                <a:latin typeface="+mn-lt"/>
              </a:rPr>
              <a:t>GSA announced the end of a requirement that pricing be "highly competitive" for an offeror to receive a Multiple Award Schedule (MAS) contract</a:t>
            </a:r>
          </a:p>
          <a:p>
            <a:r>
              <a:rPr lang="en-US" sz="2400" dirty="0">
                <a:latin typeface="+mn-lt"/>
              </a:rPr>
              <a:t>GSA is removing the “highly competitive” language via Refresh 16 to the MAS solicitation</a:t>
            </a:r>
          </a:p>
          <a:p>
            <a:r>
              <a:rPr lang="en-US" sz="2400" dirty="0">
                <a:latin typeface="+mn-lt"/>
              </a:rPr>
              <a:t>The requirement is no longer in effect</a:t>
            </a:r>
          </a:p>
          <a:p>
            <a:r>
              <a:rPr lang="en-US" sz="2400" dirty="0">
                <a:latin typeface="+mn-lt"/>
              </a:rPr>
              <a:t>Conforming changes to the solicitation that will remove the language from the solicitation itself are scheduled for Refresh 17 in July 2023</a:t>
            </a:r>
          </a:p>
        </p:txBody>
      </p:sp>
      <p:sp>
        <p:nvSpPr>
          <p:cNvPr id="4" name="Slide Number Placeholder 3">
            <a:extLst>
              <a:ext uri="{FF2B5EF4-FFF2-40B4-BE49-F238E27FC236}">
                <a16:creationId xmlns:a16="http://schemas.microsoft.com/office/drawing/2014/main" id="{7B9BB3E2-72D2-BDF8-8082-D569BC9F9989}"/>
              </a:ext>
            </a:extLst>
          </p:cNvPr>
          <p:cNvSpPr>
            <a:spLocks noGrp="1"/>
          </p:cNvSpPr>
          <p:nvPr>
            <p:ph type="sldNum" sz="quarter" idx="12"/>
          </p:nvPr>
        </p:nvSpPr>
        <p:spPr/>
        <p:txBody>
          <a:bodyPr/>
          <a:lstStyle/>
          <a:p>
            <a:fld id="{B6903155-1925-4343-BBEF-04BA3BE27E44}" type="slidenum">
              <a:rPr lang="en-US" smtClean="0"/>
              <a:t>10</a:t>
            </a:fld>
            <a:endParaRPr lang="en-US"/>
          </a:p>
        </p:txBody>
      </p:sp>
    </p:spTree>
    <p:extLst>
      <p:ext uri="{BB962C8B-B14F-4D97-AF65-F5344CB8AC3E}">
        <p14:creationId xmlns:p14="http://schemas.microsoft.com/office/powerpoint/2010/main" val="2998541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C34C6-B674-58F6-7EAA-9A23776B7835}"/>
              </a:ext>
            </a:extLst>
          </p:cNvPr>
          <p:cNvSpPr>
            <a:spLocks noGrp="1"/>
          </p:cNvSpPr>
          <p:nvPr>
            <p:ph type="title"/>
          </p:nvPr>
        </p:nvSpPr>
        <p:spPr/>
        <p:txBody>
          <a:bodyPr/>
          <a:lstStyle/>
          <a:p>
            <a:r>
              <a:rPr lang="en-US" dirty="0"/>
              <a:t>Upcoming GHG Reporting Requirements</a:t>
            </a:r>
          </a:p>
        </p:txBody>
      </p:sp>
      <p:sp>
        <p:nvSpPr>
          <p:cNvPr id="3" name="Content Placeholder 2">
            <a:extLst>
              <a:ext uri="{FF2B5EF4-FFF2-40B4-BE49-F238E27FC236}">
                <a16:creationId xmlns:a16="http://schemas.microsoft.com/office/drawing/2014/main" id="{78AB2C94-48F2-67FE-AC5F-9E4682113783}"/>
              </a:ext>
            </a:extLst>
          </p:cNvPr>
          <p:cNvSpPr>
            <a:spLocks noGrp="1"/>
          </p:cNvSpPr>
          <p:nvPr>
            <p:ph idx="1"/>
          </p:nvPr>
        </p:nvSpPr>
        <p:spPr>
          <a:xfrm>
            <a:off x="609600" y="1124657"/>
            <a:ext cx="10972800" cy="4608685"/>
          </a:xfrm>
        </p:spPr>
        <p:txBody>
          <a:bodyPr/>
          <a:lstStyle/>
          <a:p>
            <a:r>
              <a:rPr lang="en-US" sz="2400" dirty="0"/>
              <a:t>Greenhouse Gas (GHG) Disclosure and Climate-related Financial Risk Proposed Rule (Nov 14, 2022)</a:t>
            </a:r>
          </a:p>
          <a:p>
            <a:pPr lvl="1"/>
            <a:r>
              <a:rPr lang="en-US" sz="1800" dirty="0"/>
              <a:t>Proposes to amend the FAR to require contractors to report GHG emissions and to set reduction targets</a:t>
            </a:r>
          </a:p>
          <a:p>
            <a:r>
              <a:rPr lang="en-US" sz="2400" dirty="0"/>
              <a:t>Impacts contractors with $7.5 million + in Federal sales</a:t>
            </a:r>
          </a:p>
          <a:p>
            <a:pPr lvl="1"/>
            <a:r>
              <a:rPr lang="en-US" sz="1800" dirty="0"/>
              <a:t>$7.5 - $50M in annual Fed sales =&gt; “Significant” contractor</a:t>
            </a:r>
          </a:p>
          <a:p>
            <a:pPr lvl="1"/>
            <a:r>
              <a:rPr lang="en-US" sz="1800" dirty="0"/>
              <a:t>More than $50M in annual Fed sales =&gt; “Major” contractor</a:t>
            </a:r>
          </a:p>
          <a:p>
            <a:r>
              <a:rPr lang="en-US" sz="2400" dirty="0"/>
              <a:t>Exceptions include Alaska Native Corporations, Indian or Tribally owned concerns, Higher Education, Nonprofit research, State and Local Government </a:t>
            </a:r>
          </a:p>
          <a:p>
            <a:r>
              <a:rPr lang="en-US" sz="2400" dirty="0"/>
              <a:t>Contractors required to comply via representations in SAM.gov</a:t>
            </a:r>
          </a:p>
          <a:p>
            <a:endParaRPr lang="en-US" dirty="0"/>
          </a:p>
        </p:txBody>
      </p:sp>
      <p:sp>
        <p:nvSpPr>
          <p:cNvPr id="4" name="Slide Number Placeholder 3">
            <a:extLst>
              <a:ext uri="{FF2B5EF4-FFF2-40B4-BE49-F238E27FC236}">
                <a16:creationId xmlns:a16="http://schemas.microsoft.com/office/drawing/2014/main" id="{D025319D-1818-6F49-E2FD-AD830569D065}"/>
              </a:ext>
            </a:extLst>
          </p:cNvPr>
          <p:cNvSpPr>
            <a:spLocks noGrp="1"/>
          </p:cNvSpPr>
          <p:nvPr>
            <p:ph type="sldNum" sz="quarter" idx="12"/>
          </p:nvPr>
        </p:nvSpPr>
        <p:spPr/>
        <p:txBody>
          <a:bodyPr/>
          <a:lstStyle/>
          <a:p>
            <a:fld id="{B6903155-1925-4343-BBEF-04BA3BE27E44}" type="slidenum">
              <a:rPr lang="en-US" smtClean="0"/>
              <a:t>11</a:t>
            </a:fld>
            <a:endParaRPr lang="en-US"/>
          </a:p>
        </p:txBody>
      </p:sp>
    </p:spTree>
    <p:extLst>
      <p:ext uri="{BB962C8B-B14F-4D97-AF65-F5344CB8AC3E}">
        <p14:creationId xmlns:p14="http://schemas.microsoft.com/office/powerpoint/2010/main" val="2026211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418CF-4B0B-6843-E6E7-BD9DFB45AF52}"/>
              </a:ext>
            </a:extLst>
          </p:cNvPr>
          <p:cNvSpPr>
            <a:spLocks noGrp="1"/>
          </p:cNvSpPr>
          <p:nvPr>
            <p:ph type="title"/>
          </p:nvPr>
        </p:nvSpPr>
        <p:spPr>
          <a:xfrm>
            <a:off x="609600" y="321673"/>
            <a:ext cx="10972800" cy="797806"/>
          </a:xfrm>
        </p:spPr>
        <p:txBody>
          <a:bodyPr/>
          <a:lstStyle/>
          <a:p>
            <a:r>
              <a:rPr lang="en-US" dirty="0"/>
              <a:t>Representations in SAM.gov</a:t>
            </a:r>
          </a:p>
        </p:txBody>
      </p:sp>
      <p:sp>
        <p:nvSpPr>
          <p:cNvPr id="3" name="Content Placeholder 2">
            <a:extLst>
              <a:ext uri="{FF2B5EF4-FFF2-40B4-BE49-F238E27FC236}">
                <a16:creationId xmlns:a16="http://schemas.microsoft.com/office/drawing/2014/main" id="{7D9410D3-9531-9231-7A7B-9C3B5F419493}"/>
              </a:ext>
            </a:extLst>
          </p:cNvPr>
          <p:cNvSpPr>
            <a:spLocks noGrp="1"/>
          </p:cNvSpPr>
          <p:nvPr>
            <p:ph idx="1"/>
          </p:nvPr>
        </p:nvSpPr>
        <p:spPr/>
        <p:txBody>
          <a:bodyPr/>
          <a:lstStyle/>
          <a:p>
            <a:r>
              <a:rPr lang="en-US" dirty="0"/>
              <a:t>Identify whether the contractor is a </a:t>
            </a:r>
            <a:r>
              <a:rPr lang="en-US" i="1" dirty="0"/>
              <a:t>Significant</a:t>
            </a:r>
            <a:r>
              <a:rPr lang="en-US" dirty="0"/>
              <a:t> contractor or </a:t>
            </a:r>
            <a:r>
              <a:rPr lang="en-US" i="1" dirty="0"/>
              <a:t>Major</a:t>
            </a:r>
            <a:r>
              <a:rPr lang="en-US" dirty="0"/>
              <a:t> contractor based on the prior FY Federal sales</a:t>
            </a:r>
          </a:p>
          <a:p>
            <a:r>
              <a:rPr lang="en-US" dirty="0"/>
              <a:t>If an Exception applies</a:t>
            </a:r>
          </a:p>
          <a:p>
            <a:r>
              <a:rPr lang="en-US" dirty="0"/>
              <a:t>Whether the Significant or Major contractor has completed a GHG inventory of its annual Scope 1 and Scope 2 emissions in the previous fiscal year</a:t>
            </a:r>
          </a:p>
          <a:p>
            <a:pPr lvl="1"/>
            <a:r>
              <a:rPr lang="en-US" dirty="0"/>
              <a:t>Report the total Scope 1 and 2 emissions</a:t>
            </a:r>
          </a:p>
          <a:p>
            <a:r>
              <a:rPr lang="en-US" dirty="0"/>
              <a:t>For </a:t>
            </a:r>
            <a:r>
              <a:rPr lang="en-US" i="1" dirty="0"/>
              <a:t>Major</a:t>
            </a:r>
            <a:r>
              <a:rPr lang="en-US" dirty="0"/>
              <a:t> contractors (although </a:t>
            </a:r>
            <a:r>
              <a:rPr lang="en-US" i="1" dirty="0"/>
              <a:t>Significant</a:t>
            </a:r>
            <a:r>
              <a:rPr lang="en-US" dirty="0"/>
              <a:t> contractors will also be asked), report whether the following is posted on a public website*: </a:t>
            </a:r>
          </a:p>
          <a:p>
            <a:pPr lvl="1"/>
            <a:r>
              <a:rPr lang="en-US" dirty="0"/>
              <a:t>Annual climate disclosure based on the CDP Climate Questionnaire</a:t>
            </a:r>
          </a:p>
          <a:p>
            <a:pPr lvl="1"/>
            <a:r>
              <a:rPr lang="en-US" dirty="0"/>
              <a:t>Science-based targets validated by the SBTi (Science-Based Targets Initiative)</a:t>
            </a:r>
          </a:p>
          <a:p>
            <a:pPr lvl="1"/>
            <a:r>
              <a:rPr lang="en-US" dirty="0"/>
              <a:t>The location of these postings</a:t>
            </a:r>
          </a:p>
          <a:p>
            <a:r>
              <a:rPr lang="en-US" dirty="0"/>
              <a:t>For Major contractors, report total Scope 3 emissions*</a:t>
            </a:r>
          </a:p>
          <a:p>
            <a:endParaRPr lang="en-US" dirty="0"/>
          </a:p>
        </p:txBody>
      </p:sp>
      <p:sp>
        <p:nvSpPr>
          <p:cNvPr id="4" name="Slide Number Placeholder 3">
            <a:extLst>
              <a:ext uri="{FF2B5EF4-FFF2-40B4-BE49-F238E27FC236}">
                <a16:creationId xmlns:a16="http://schemas.microsoft.com/office/drawing/2014/main" id="{30411BA9-9731-6635-2104-B648060A3F2D}"/>
              </a:ext>
            </a:extLst>
          </p:cNvPr>
          <p:cNvSpPr>
            <a:spLocks noGrp="1"/>
          </p:cNvSpPr>
          <p:nvPr>
            <p:ph type="sldNum" sz="quarter" idx="12"/>
          </p:nvPr>
        </p:nvSpPr>
        <p:spPr/>
        <p:txBody>
          <a:bodyPr/>
          <a:lstStyle/>
          <a:p>
            <a:fld id="{B6903155-1925-4343-BBEF-04BA3BE27E44}" type="slidenum">
              <a:rPr lang="en-US" smtClean="0"/>
              <a:t>12</a:t>
            </a:fld>
            <a:endParaRPr lang="en-US"/>
          </a:p>
        </p:txBody>
      </p:sp>
      <p:sp>
        <p:nvSpPr>
          <p:cNvPr id="5" name="TextBox 4">
            <a:extLst>
              <a:ext uri="{FF2B5EF4-FFF2-40B4-BE49-F238E27FC236}">
                <a16:creationId xmlns:a16="http://schemas.microsoft.com/office/drawing/2014/main" id="{A94C5E37-D070-2836-2B87-345DC3707CD8}"/>
              </a:ext>
            </a:extLst>
          </p:cNvPr>
          <p:cNvSpPr txBox="1"/>
          <p:nvPr/>
        </p:nvSpPr>
        <p:spPr>
          <a:xfrm>
            <a:off x="3761173" y="5318684"/>
            <a:ext cx="7821227" cy="1138773"/>
          </a:xfrm>
          <a:prstGeom prst="rect">
            <a:avLst/>
          </a:prstGeom>
          <a:noFill/>
        </p:spPr>
        <p:txBody>
          <a:bodyPr wrap="square" rtlCol="0">
            <a:spAutoFit/>
          </a:bodyPr>
          <a:lstStyle/>
          <a:p>
            <a:pPr marL="0" indent="0">
              <a:buNone/>
            </a:pPr>
            <a:r>
              <a:rPr lang="en-US" sz="3200" i="1" dirty="0"/>
              <a:t>*</a:t>
            </a:r>
            <a:r>
              <a:rPr lang="en-US" sz="1800" i="1" dirty="0"/>
              <a:t> Required of Major contractors 2 years after publication of final rule. All  other representations beginning one year after final rule published.</a:t>
            </a:r>
            <a:endParaRPr lang="en-US" sz="3200" dirty="0"/>
          </a:p>
          <a:p>
            <a:endParaRPr lang="en-US" dirty="0"/>
          </a:p>
        </p:txBody>
      </p:sp>
    </p:spTree>
    <p:extLst>
      <p:ext uri="{BB962C8B-B14F-4D97-AF65-F5344CB8AC3E}">
        <p14:creationId xmlns:p14="http://schemas.microsoft.com/office/powerpoint/2010/main" val="3355403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B913B-CEDD-43E5-8E0A-1FB6D84B47F9}"/>
              </a:ext>
            </a:extLst>
          </p:cNvPr>
          <p:cNvSpPr>
            <a:spLocks noGrp="1"/>
          </p:cNvSpPr>
          <p:nvPr>
            <p:ph type="title"/>
          </p:nvPr>
        </p:nvSpPr>
        <p:spPr/>
        <p:txBody>
          <a:bodyPr/>
          <a:lstStyle/>
          <a:p>
            <a:r>
              <a:rPr lang="en-US" dirty="0"/>
              <a:t>Impacts on Small Business</a:t>
            </a:r>
          </a:p>
        </p:txBody>
      </p:sp>
      <p:sp>
        <p:nvSpPr>
          <p:cNvPr id="3" name="Content Placeholder 2">
            <a:extLst>
              <a:ext uri="{FF2B5EF4-FFF2-40B4-BE49-F238E27FC236}">
                <a16:creationId xmlns:a16="http://schemas.microsoft.com/office/drawing/2014/main" id="{0238B28D-CF50-7A27-1843-1FEE68F9C30F}"/>
              </a:ext>
            </a:extLst>
          </p:cNvPr>
          <p:cNvSpPr>
            <a:spLocks noGrp="1"/>
          </p:cNvSpPr>
          <p:nvPr>
            <p:ph idx="1"/>
          </p:nvPr>
        </p:nvSpPr>
        <p:spPr/>
        <p:txBody>
          <a:bodyPr/>
          <a:lstStyle/>
          <a:p>
            <a:r>
              <a:rPr lang="en-US" sz="2400" dirty="0"/>
              <a:t>Small businesses are covered</a:t>
            </a:r>
          </a:p>
          <a:p>
            <a:r>
              <a:rPr lang="en-US" sz="2400" dirty="0"/>
              <a:t>If receive &gt; $7.5M then must report Scope 1 and 2 emissions</a:t>
            </a:r>
          </a:p>
          <a:p>
            <a:r>
              <a:rPr lang="en-US" sz="2400" dirty="0"/>
              <a:t>If receive &gt; $50 million are exempt from </a:t>
            </a:r>
            <a:r>
              <a:rPr lang="en-US" sz="2400" i="1" dirty="0"/>
              <a:t>Major</a:t>
            </a:r>
            <a:r>
              <a:rPr lang="en-US" sz="2400" dirty="0"/>
              <a:t> contractor requirements (e.g., reduction goals and Scope 3 emissions reporting) </a:t>
            </a:r>
          </a:p>
          <a:p>
            <a:endParaRPr lang="en-US" dirty="0"/>
          </a:p>
        </p:txBody>
      </p:sp>
      <p:sp>
        <p:nvSpPr>
          <p:cNvPr id="4" name="Slide Number Placeholder 3">
            <a:extLst>
              <a:ext uri="{FF2B5EF4-FFF2-40B4-BE49-F238E27FC236}">
                <a16:creationId xmlns:a16="http://schemas.microsoft.com/office/drawing/2014/main" id="{6FA38745-8A5C-DA9D-C4B3-0D62B0046302}"/>
              </a:ext>
            </a:extLst>
          </p:cNvPr>
          <p:cNvSpPr>
            <a:spLocks noGrp="1"/>
          </p:cNvSpPr>
          <p:nvPr>
            <p:ph type="sldNum" sz="quarter" idx="12"/>
          </p:nvPr>
        </p:nvSpPr>
        <p:spPr/>
        <p:txBody>
          <a:bodyPr/>
          <a:lstStyle/>
          <a:p>
            <a:fld id="{B6903155-1925-4343-BBEF-04BA3BE27E44}" type="slidenum">
              <a:rPr lang="en-US" smtClean="0"/>
              <a:t>13</a:t>
            </a:fld>
            <a:endParaRPr lang="en-US"/>
          </a:p>
        </p:txBody>
      </p:sp>
    </p:spTree>
    <p:extLst>
      <p:ext uri="{BB962C8B-B14F-4D97-AF65-F5344CB8AC3E}">
        <p14:creationId xmlns:p14="http://schemas.microsoft.com/office/powerpoint/2010/main" val="4285708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C84A-CB1F-9A87-1745-C0A59D0BB579}"/>
              </a:ext>
            </a:extLst>
          </p:cNvPr>
          <p:cNvSpPr>
            <a:spLocks noGrp="1"/>
          </p:cNvSpPr>
          <p:nvPr>
            <p:ph type="title"/>
          </p:nvPr>
        </p:nvSpPr>
        <p:spPr/>
        <p:txBody>
          <a:bodyPr/>
          <a:lstStyle/>
          <a:p>
            <a:r>
              <a:rPr lang="en-US" dirty="0"/>
              <a:t>Upcoming Events</a:t>
            </a:r>
          </a:p>
        </p:txBody>
      </p:sp>
      <p:sp>
        <p:nvSpPr>
          <p:cNvPr id="3" name="Content Placeholder 2">
            <a:extLst>
              <a:ext uri="{FF2B5EF4-FFF2-40B4-BE49-F238E27FC236}">
                <a16:creationId xmlns:a16="http://schemas.microsoft.com/office/drawing/2014/main" id="{15853701-9FE7-1EAE-6852-7ADC9A1C5270}"/>
              </a:ext>
            </a:extLst>
          </p:cNvPr>
          <p:cNvSpPr>
            <a:spLocks noGrp="1"/>
          </p:cNvSpPr>
          <p:nvPr>
            <p:ph idx="1"/>
          </p:nvPr>
        </p:nvSpPr>
        <p:spPr/>
        <p:txBody>
          <a:bodyPr/>
          <a:lstStyle/>
          <a:p>
            <a:pPr marL="742950" marR="0" lvl="1" indent="-285750">
              <a:lnSpc>
                <a:spcPct val="150000"/>
              </a:lnSpc>
              <a:spcBef>
                <a:spcPts val="0"/>
              </a:spcBef>
              <a:spcAft>
                <a:spcPts val="1200"/>
              </a:spcAft>
              <a:buFont typeface="+mj-lt"/>
              <a:buAutoNum type="alphaLcPeriod"/>
            </a:pPr>
            <a:r>
              <a:rPr lang="en-US" sz="1800" dirty="0">
                <a:solidFill>
                  <a:srgbClr val="000000"/>
                </a:solidFill>
                <a:effectLst/>
                <a:latin typeface="Book Antiqua" panose="02040602050305030304" pitchFamily="18" charset="0"/>
                <a:ea typeface="Calibri" panose="020F0502020204030204" pitchFamily="34" charset="0"/>
              </a:rPr>
              <a:t>MAS Hot Topics with the Gormley Group, June 13 </a:t>
            </a:r>
            <a:endParaRPr lang="en-US" sz="1800" dirty="0">
              <a:effectLst/>
              <a:latin typeface="Times New Roman" panose="02020603050405020304" pitchFamily="18" charset="0"/>
              <a:ea typeface="Times New Roman" panose="02020603050405020304" pitchFamily="18" charset="0"/>
            </a:endParaRPr>
          </a:p>
          <a:p>
            <a:pPr marL="742950" marR="0" lvl="1" indent="-285750">
              <a:lnSpc>
                <a:spcPct val="150000"/>
              </a:lnSpc>
              <a:spcBef>
                <a:spcPts val="0"/>
              </a:spcBef>
              <a:spcAft>
                <a:spcPts val="1200"/>
              </a:spcAft>
              <a:buFont typeface="+mj-lt"/>
              <a:buAutoNum type="alphaLcPeriod"/>
            </a:pPr>
            <a:r>
              <a:rPr lang="en-US" sz="1800" dirty="0">
                <a:solidFill>
                  <a:srgbClr val="000000"/>
                </a:solidFill>
                <a:effectLst/>
                <a:latin typeface="Book Antiqua" panose="02040602050305030304" pitchFamily="18" charset="0"/>
                <a:ea typeface="Calibri" panose="020F0502020204030204" pitchFamily="34" charset="0"/>
              </a:rPr>
              <a:t>All Member Meeting with </a:t>
            </a:r>
            <a:r>
              <a:rPr lang="en-US" sz="1800" dirty="0" err="1">
                <a:solidFill>
                  <a:srgbClr val="000000"/>
                </a:solidFill>
                <a:effectLst/>
                <a:latin typeface="Book Antiqua" panose="02040602050305030304" pitchFamily="18" charset="0"/>
                <a:ea typeface="Calibri" panose="020F0502020204030204" pitchFamily="34" charset="0"/>
              </a:rPr>
              <a:t>Erv</a:t>
            </a:r>
            <a:r>
              <a:rPr lang="en-US" sz="1800" dirty="0">
                <a:solidFill>
                  <a:srgbClr val="000000"/>
                </a:solidFill>
                <a:effectLst/>
                <a:latin typeface="Book Antiqua" panose="02040602050305030304" pitchFamily="18" charset="0"/>
                <a:ea typeface="Calibri" panose="020F0502020204030204" pitchFamily="34" charset="0"/>
              </a:rPr>
              <a:t> Koehler, June 28</a:t>
            </a:r>
            <a:endParaRPr lang="en-US" sz="1800" dirty="0">
              <a:effectLst/>
              <a:latin typeface="Times New Roman" panose="02020603050405020304" pitchFamily="18" charset="0"/>
              <a:ea typeface="Times New Roman" panose="02020603050405020304" pitchFamily="18" charset="0"/>
            </a:endParaRPr>
          </a:p>
          <a:p>
            <a:pPr marL="742950" marR="0" lvl="1" indent="-285750">
              <a:lnSpc>
                <a:spcPct val="150000"/>
              </a:lnSpc>
              <a:spcBef>
                <a:spcPts val="0"/>
              </a:spcBef>
              <a:spcAft>
                <a:spcPts val="1200"/>
              </a:spcAft>
              <a:buFont typeface="+mj-lt"/>
              <a:buAutoNum type="alphaLcPeriod"/>
            </a:pPr>
            <a:r>
              <a:rPr lang="en-US" sz="1800" dirty="0">
                <a:solidFill>
                  <a:srgbClr val="000000"/>
                </a:solidFill>
                <a:effectLst/>
                <a:latin typeface="Book Antiqua" panose="02040602050305030304" pitchFamily="18" charset="0"/>
                <a:ea typeface="Calibri" panose="020F0502020204030204" pitchFamily="34" charset="0"/>
              </a:rPr>
              <a:t>Primes and Subs Small Business Committee Event, Late July (TBA)</a:t>
            </a:r>
            <a:endParaRPr lang="en-US" sz="1800" dirty="0">
              <a:effectLst/>
              <a:latin typeface="Times New Roman" panose="02020603050405020304" pitchFamily="18" charset="0"/>
              <a:ea typeface="Times New Roman" panose="02020603050405020304" pitchFamily="18" charset="0"/>
            </a:endParaRPr>
          </a:p>
          <a:p>
            <a:pPr marL="742950" marR="0" lvl="1" indent="-285750">
              <a:lnSpc>
                <a:spcPct val="150000"/>
              </a:lnSpc>
              <a:spcBef>
                <a:spcPts val="0"/>
              </a:spcBef>
              <a:spcAft>
                <a:spcPts val="1200"/>
              </a:spcAft>
              <a:buFont typeface="+mj-lt"/>
              <a:buAutoNum type="alphaLcPeriod"/>
            </a:pPr>
            <a:r>
              <a:rPr lang="en-US" sz="1800" dirty="0">
                <a:solidFill>
                  <a:srgbClr val="000000"/>
                </a:solidFill>
                <a:latin typeface="Book Antiqua" panose="02040602050305030304" pitchFamily="18" charset="0"/>
                <a:ea typeface="Calibri" panose="020F0502020204030204" pitchFamily="34" charset="0"/>
              </a:rPr>
              <a:t>Joseph P </a:t>
            </a:r>
            <a:r>
              <a:rPr lang="en-US" sz="1800" dirty="0" err="1">
                <a:solidFill>
                  <a:srgbClr val="000000"/>
                </a:solidFill>
                <a:latin typeface="Book Antiqua" panose="02040602050305030304" pitchFamily="18" charset="0"/>
                <a:ea typeface="Calibri" panose="020F0502020204030204" pitchFamily="34" charset="0"/>
              </a:rPr>
              <a:t>Caggiano</a:t>
            </a:r>
            <a:r>
              <a:rPr lang="en-US" sz="1800" dirty="0">
                <a:solidFill>
                  <a:srgbClr val="000000"/>
                </a:solidFill>
                <a:latin typeface="Book Antiqua" panose="02040602050305030304" pitchFamily="18" charset="0"/>
                <a:ea typeface="Calibri" panose="020F0502020204030204" pitchFamily="34" charset="0"/>
              </a:rPr>
              <a:t> Memorial</a:t>
            </a:r>
            <a:r>
              <a:rPr lang="en-US" sz="1800" dirty="0">
                <a:solidFill>
                  <a:srgbClr val="000000"/>
                </a:solidFill>
                <a:effectLst/>
                <a:latin typeface="Book Antiqua" panose="02040602050305030304" pitchFamily="18" charset="0"/>
                <a:ea typeface="Calibri" panose="020F0502020204030204" pitchFamily="34" charset="0"/>
              </a:rPr>
              <a:t> Golf Tournament, August 16</a:t>
            </a: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11B09537-9705-D230-4D22-486E74E93647}"/>
              </a:ext>
            </a:extLst>
          </p:cNvPr>
          <p:cNvPicPr>
            <a:picLocks noChangeAspect="1"/>
          </p:cNvPicPr>
          <p:nvPr/>
        </p:nvPicPr>
        <p:blipFill>
          <a:blip r:embed="rId2"/>
          <a:stretch>
            <a:fillRect/>
          </a:stretch>
        </p:blipFill>
        <p:spPr>
          <a:xfrm>
            <a:off x="8549196" y="691296"/>
            <a:ext cx="3178297" cy="3178297"/>
          </a:xfrm>
          <a:prstGeom prst="rect">
            <a:avLst/>
          </a:prstGeom>
        </p:spPr>
      </p:pic>
      <p:pic>
        <p:nvPicPr>
          <p:cNvPr id="1030" name="Picture 6" descr="Paws for Purple Hearts – Loud and Clear Advisor">
            <a:extLst>
              <a:ext uri="{FF2B5EF4-FFF2-40B4-BE49-F238E27FC236}">
                <a16:creationId xmlns:a16="http://schemas.microsoft.com/office/drawing/2014/main" id="{C8D70E66-0220-3E33-9056-84E21D15A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511" y="3660657"/>
            <a:ext cx="5314856" cy="1839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756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F5DB2-D376-8263-972B-B038718D65E9}"/>
              </a:ext>
            </a:extLst>
          </p:cNvPr>
          <p:cNvSpPr>
            <a:spLocks noGrp="1"/>
          </p:cNvSpPr>
          <p:nvPr>
            <p:ph type="title"/>
          </p:nvPr>
        </p:nvSpPr>
        <p:spPr>
          <a:xfrm>
            <a:off x="609600" y="274638"/>
            <a:ext cx="10972800" cy="797806"/>
          </a:xfrm>
        </p:spPr>
        <p:txBody>
          <a:bodyPr anchor="ctr">
            <a:normAutofit/>
          </a:bodyPr>
          <a:lstStyle/>
          <a:p>
            <a:r>
              <a:rPr lang="en-US" dirty="0"/>
              <a:t>Committee Next Steps</a:t>
            </a:r>
          </a:p>
        </p:txBody>
      </p:sp>
      <p:sp>
        <p:nvSpPr>
          <p:cNvPr id="4" name="Slide Number Placeholder 3">
            <a:extLst>
              <a:ext uri="{FF2B5EF4-FFF2-40B4-BE49-F238E27FC236}">
                <a16:creationId xmlns:a16="http://schemas.microsoft.com/office/drawing/2014/main" id="{FA8E4FF3-D737-E319-180C-C84F80AE75F5}"/>
              </a:ext>
            </a:extLst>
          </p:cNvPr>
          <p:cNvSpPr>
            <a:spLocks noGrp="1"/>
          </p:cNvSpPr>
          <p:nvPr>
            <p:ph type="sldNum" sz="quarter" idx="12"/>
          </p:nvPr>
        </p:nvSpPr>
        <p:spPr>
          <a:xfrm>
            <a:off x="11241226" y="6037619"/>
            <a:ext cx="682351" cy="246221"/>
          </a:xfrm>
        </p:spPr>
        <p:txBody>
          <a:bodyPr anchor="ctr">
            <a:normAutofit/>
          </a:bodyPr>
          <a:lstStyle/>
          <a:p>
            <a:pPr>
              <a:spcAft>
                <a:spcPts val="600"/>
              </a:spcAft>
            </a:pPr>
            <a:fld id="{B6903155-1925-4343-BBEF-04BA3BE27E44}" type="slidenum">
              <a:rPr lang="en-US" smtClean="0"/>
              <a:pPr>
                <a:spcAft>
                  <a:spcPts val="600"/>
                </a:spcAft>
              </a:pPr>
              <a:t>15</a:t>
            </a:fld>
            <a:endParaRPr lang="en-US"/>
          </a:p>
        </p:txBody>
      </p:sp>
      <p:pic>
        <p:nvPicPr>
          <p:cNvPr id="1026" name="Picture 2" descr="Joseph Snyderwine">
            <a:extLst>
              <a:ext uri="{FF2B5EF4-FFF2-40B4-BE49-F238E27FC236}">
                <a16:creationId xmlns:a16="http://schemas.microsoft.com/office/drawing/2014/main" id="{39BAD64B-1817-0F55-DF0C-8AEEF71DB6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72" r="1" b="20723"/>
          <a:stretch/>
        </p:blipFill>
        <p:spPr bwMode="auto">
          <a:xfrm>
            <a:off x="2572164" y="2566879"/>
            <a:ext cx="3076161" cy="2585536"/>
          </a:xfrm>
          <a:prstGeom prst="rect">
            <a:avLst/>
          </a:prstGeom>
          <a:solidFill>
            <a:srgbClr val="FFFFFF"/>
          </a:solidFill>
        </p:spPr>
      </p:pic>
      <p:sp>
        <p:nvSpPr>
          <p:cNvPr id="3" name="Content Placeholder 2">
            <a:extLst>
              <a:ext uri="{FF2B5EF4-FFF2-40B4-BE49-F238E27FC236}">
                <a16:creationId xmlns:a16="http://schemas.microsoft.com/office/drawing/2014/main" id="{B757EB5B-962F-30E9-C57A-5C88D3700616}"/>
              </a:ext>
            </a:extLst>
          </p:cNvPr>
          <p:cNvSpPr>
            <a:spLocks noGrp="1"/>
          </p:cNvSpPr>
          <p:nvPr>
            <p:ph sz="half" idx="2"/>
          </p:nvPr>
        </p:nvSpPr>
        <p:spPr>
          <a:xfrm>
            <a:off x="2247900" y="1504950"/>
            <a:ext cx="9172575" cy="4655779"/>
          </a:xfrm>
        </p:spPr>
        <p:txBody>
          <a:bodyPr>
            <a:normAutofit/>
          </a:bodyPr>
          <a:lstStyle/>
          <a:p>
            <a:pPr marL="0" indent="0">
              <a:lnSpc>
                <a:spcPct val="90000"/>
              </a:lnSpc>
              <a:buNone/>
            </a:pPr>
            <a:r>
              <a:rPr lang="en-US" dirty="0"/>
              <a:t>Please send requests for Government speakers and/or Topics for future meetings to-</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gn="r">
              <a:lnSpc>
                <a:spcPct val="90000"/>
              </a:lnSpc>
              <a:buNone/>
            </a:pPr>
            <a:r>
              <a:rPr lang="en-US" sz="2600" b="1" dirty="0"/>
              <a:t>Joseph Snyderwine</a:t>
            </a:r>
          </a:p>
          <a:p>
            <a:pPr marL="0" indent="0" algn="r">
              <a:lnSpc>
                <a:spcPct val="90000"/>
              </a:lnSpc>
              <a:buNone/>
            </a:pPr>
            <a:r>
              <a:rPr lang="en-US" dirty="0"/>
              <a:t>Policy Analyst</a:t>
            </a:r>
          </a:p>
          <a:p>
            <a:pPr marL="0" indent="0" algn="r">
              <a:lnSpc>
                <a:spcPct val="90000"/>
              </a:lnSpc>
              <a:buNone/>
            </a:pPr>
            <a:r>
              <a:rPr lang="en-US" dirty="0"/>
              <a:t>The Coalition for Government Procurement</a:t>
            </a:r>
          </a:p>
          <a:p>
            <a:pPr marL="0" indent="0" algn="r">
              <a:lnSpc>
                <a:spcPct val="90000"/>
              </a:lnSpc>
              <a:buNone/>
            </a:pPr>
            <a:r>
              <a:rPr lang="en-US" dirty="0"/>
              <a:t>Mobile:  440.413.2252</a:t>
            </a:r>
          </a:p>
          <a:p>
            <a:pPr marL="0" indent="0" algn="r">
              <a:lnSpc>
                <a:spcPct val="90000"/>
              </a:lnSpc>
              <a:buNone/>
            </a:pPr>
            <a:r>
              <a:rPr lang="en-US" dirty="0">
                <a:hlinkClick r:id="rId3"/>
              </a:rPr>
              <a:t>JSnyderwine@thecgp.org</a:t>
            </a:r>
            <a:r>
              <a:rPr lang="en-US" dirty="0"/>
              <a:t> </a:t>
            </a:r>
          </a:p>
        </p:txBody>
      </p:sp>
    </p:spTree>
    <p:extLst>
      <p:ext uri="{BB962C8B-B14F-4D97-AF65-F5344CB8AC3E}">
        <p14:creationId xmlns:p14="http://schemas.microsoft.com/office/powerpoint/2010/main" val="2801516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797B8-3BD7-02D6-1913-1B08E314F70D}"/>
              </a:ext>
            </a:extLst>
          </p:cNvPr>
          <p:cNvSpPr>
            <a:spLocks noGrp="1"/>
          </p:cNvSpPr>
          <p:nvPr>
            <p:ph type="title"/>
          </p:nvPr>
        </p:nvSpPr>
        <p:spPr/>
        <p:txBody>
          <a:bodyPr>
            <a:normAutofit/>
          </a:bodyPr>
          <a:lstStyle/>
          <a:p>
            <a:r>
              <a:rPr lang="en-US" sz="3600" dirty="0"/>
              <a:t>Thank you</a:t>
            </a:r>
          </a:p>
        </p:txBody>
      </p:sp>
    </p:spTree>
    <p:extLst>
      <p:ext uri="{BB962C8B-B14F-4D97-AF65-F5344CB8AC3E}">
        <p14:creationId xmlns:p14="http://schemas.microsoft.com/office/powerpoint/2010/main" val="1311603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9C7C-0007-C89C-24A1-15E7559C278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E4E6804-CB15-BC59-C24D-557F88BB889E}"/>
              </a:ext>
            </a:extLst>
          </p:cNvPr>
          <p:cNvSpPr>
            <a:spLocks noGrp="1"/>
          </p:cNvSpPr>
          <p:nvPr>
            <p:ph idx="1"/>
          </p:nvPr>
        </p:nvSpPr>
        <p:spPr/>
        <p:txBody>
          <a:bodyPr/>
          <a:lstStyle/>
          <a:p>
            <a:pPr marL="457200" indent="-457200">
              <a:buFont typeface="+mj-lt"/>
              <a:buAutoNum type="arabicPeriod"/>
            </a:pPr>
            <a:r>
              <a:rPr lang="en-US" dirty="0"/>
              <a:t>DLA Document Services Briefing</a:t>
            </a:r>
          </a:p>
          <a:p>
            <a:pPr marL="757238" lvl="1" indent="-457200">
              <a:buFont typeface="Arial" panose="020B0604020202020204" pitchFamily="34" charset="0"/>
              <a:buChar char="‒"/>
            </a:pPr>
            <a:r>
              <a:rPr lang="en-US" dirty="0"/>
              <a:t>Special Guest: Terra Nguyen, Director, DLA Office of Document Services</a:t>
            </a:r>
          </a:p>
          <a:p>
            <a:pPr marL="457200" indent="-457200">
              <a:buFont typeface="+mj-lt"/>
              <a:buAutoNum type="arabicPeriod"/>
            </a:pPr>
            <a:r>
              <a:rPr lang="en-US" dirty="0"/>
              <a:t>Welcome Committee Co-chair</a:t>
            </a:r>
          </a:p>
          <a:p>
            <a:pPr marL="757238" lvl="1" indent="-457200">
              <a:buFont typeface="Arial" panose="020B0604020202020204" pitchFamily="34" charset="0"/>
              <a:buChar char="‒"/>
            </a:pPr>
            <a:r>
              <a:rPr lang="en-US" dirty="0"/>
              <a:t>Scott Massey, National Director, Gov't Sales and Marketing, Konica Minolta Business Solutions U.S.A.</a:t>
            </a:r>
          </a:p>
          <a:p>
            <a:pPr marL="457200" indent="-457200">
              <a:buFont typeface="+mj-lt"/>
              <a:buAutoNum type="arabicPeriod"/>
            </a:pPr>
            <a:r>
              <a:rPr lang="en-US" dirty="0"/>
              <a:t>Cybersecurity Standards Update</a:t>
            </a:r>
          </a:p>
          <a:p>
            <a:pPr marL="457200" indent="-457200">
              <a:buFont typeface="+mj-lt"/>
              <a:buAutoNum type="arabicPeriod"/>
            </a:pPr>
            <a:r>
              <a:rPr lang="en-US" dirty="0"/>
              <a:t>FAS Catalogue Platform Pilot</a:t>
            </a:r>
          </a:p>
          <a:p>
            <a:pPr marL="457200" indent="-457200">
              <a:buFont typeface="+mj-lt"/>
              <a:buAutoNum type="arabicPeriod"/>
            </a:pPr>
            <a:r>
              <a:rPr lang="en-US" dirty="0"/>
              <a:t>“Highly Competitive” Pricing Language</a:t>
            </a:r>
          </a:p>
          <a:p>
            <a:pPr marL="457200" indent="-457200">
              <a:buFont typeface="+mj-lt"/>
              <a:buAutoNum type="arabicPeriod"/>
            </a:pPr>
            <a:r>
              <a:rPr lang="en-US" dirty="0"/>
              <a:t>GHG Reporting Requirements</a:t>
            </a:r>
          </a:p>
          <a:p>
            <a:pPr marL="457200" indent="-457200">
              <a:buFont typeface="+mj-lt"/>
              <a:buAutoNum type="arabicPeriod"/>
            </a:pPr>
            <a:r>
              <a:rPr lang="en-US" dirty="0"/>
              <a:t>Upcoming Events</a:t>
            </a:r>
          </a:p>
          <a:p>
            <a:pPr marL="457200" indent="-457200">
              <a:buFont typeface="+mj-lt"/>
              <a:buAutoNum type="arabicPeriod"/>
            </a:pPr>
            <a:r>
              <a:rPr lang="en-US" dirty="0"/>
              <a:t>Closing</a:t>
            </a:r>
          </a:p>
        </p:txBody>
      </p:sp>
      <p:sp>
        <p:nvSpPr>
          <p:cNvPr id="4" name="Slide Number Placeholder 3">
            <a:extLst>
              <a:ext uri="{FF2B5EF4-FFF2-40B4-BE49-F238E27FC236}">
                <a16:creationId xmlns:a16="http://schemas.microsoft.com/office/drawing/2014/main" id="{EA478C17-F118-677A-42E3-89180E654E8D}"/>
              </a:ext>
            </a:extLst>
          </p:cNvPr>
          <p:cNvSpPr>
            <a:spLocks noGrp="1"/>
          </p:cNvSpPr>
          <p:nvPr>
            <p:ph type="sldNum" sz="quarter" idx="12"/>
          </p:nvPr>
        </p:nvSpPr>
        <p:spPr/>
        <p:txBody>
          <a:bodyPr/>
          <a:lstStyle/>
          <a:p>
            <a:fld id="{B6903155-1925-4343-BBEF-04BA3BE27E44}" type="slidenum">
              <a:rPr lang="en-US" smtClean="0"/>
              <a:t>2</a:t>
            </a:fld>
            <a:endParaRPr lang="en-US"/>
          </a:p>
        </p:txBody>
      </p:sp>
    </p:spTree>
    <p:extLst>
      <p:ext uri="{BB962C8B-B14F-4D97-AF65-F5344CB8AC3E}">
        <p14:creationId xmlns:p14="http://schemas.microsoft.com/office/powerpoint/2010/main" val="83910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9E0A-4D43-6E78-9D04-940D31E261C6}"/>
              </a:ext>
            </a:extLst>
          </p:cNvPr>
          <p:cNvSpPr>
            <a:spLocks noGrp="1"/>
          </p:cNvSpPr>
          <p:nvPr>
            <p:ph type="title"/>
          </p:nvPr>
        </p:nvSpPr>
        <p:spPr>
          <a:xfrm>
            <a:off x="361025" y="3006237"/>
            <a:ext cx="10972800" cy="1143000"/>
          </a:xfrm>
        </p:spPr>
        <p:txBody>
          <a:bodyPr>
            <a:normAutofit fontScale="90000"/>
          </a:bodyPr>
          <a:lstStyle/>
          <a:p>
            <a:pPr marL="457200" indent="-457200">
              <a:lnSpc>
                <a:spcPct val="120000"/>
              </a:lnSpc>
            </a:pPr>
            <a:r>
              <a:rPr lang="en-US" sz="3600" dirty="0">
                <a:solidFill>
                  <a:schemeClr val="accent6">
                    <a:lumMod val="60000"/>
                    <a:lumOff val="40000"/>
                  </a:schemeClr>
                </a:solidFill>
              </a:rPr>
              <a:t>DLA Document Services Briefing</a:t>
            </a:r>
            <a:br>
              <a:rPr lang="en-US" sz="3600" dirty="0"/>
            </a:br>
            <a:br>
              <a:rPr lang="en-US" sz="2000" dirty="0"/>
            </a:br>
            <a:r>
              <a:rPr lang="en-US" sz="3600" dirty="0"/>
              <a:t>Terra Nguyen </a:t>
            </a:r>
            <a:br>
              <a:rPr lang="en-US" sz="3100" dirty="0"/>
            </a:br>
            <a:r>
              <a:rPr lang="en-US" sz="3100" dirty="0"/>
              <a:t>Director, DLA Office of Document Services</a:t>
            </a:r>
            <a:br>
              <a:rPr lang="en-US" dirty="0"/>
            </a:br>
            <a:endParaRPr lang="en-US" dirty="0"/>
          </a:p>
        </p:txBody>
      </p:sp>
    </p:spTree>
    <p:extLst>
      <p:ext uri="{BB962C8B-B14F-4D97-AF65-F5344CB8AC3E}">
        <p14:creationId xmlns:p14="http://schemas.microsoft.com/office/powerpoint/2010/main" val="2923127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93E0B-9288-8E2F-C851-3E89060AA276}"/>
              </a:ext>
            </a:extLst>
          </p:cNvPr>
          <p:cNvSpPr>
            <a:spLocks noGrp="1"/>
          </p:cNvSpPr>
          <p:nvPr>
            <p:ph type="title"/>
          </p:nvPr>
        </p:nvSpPr>
        <p:spPr/>
        <p:txBody>
          <a:bodyPr/>
          <a:lstStyle/>
          <a:p>
            <a:r>
              <a:rPr lang="en-US" dirty="0"/>
              <a:t>Co-chairs</a:t>
            </a:r>
          </a:p>
        </p:txBody>
      </p:sp>
      <p:sp>
        <p:nvSpPr>
          <p:cNvPr id="3" name="Content Placeholder 2">
            <a:extLst>
              <a:ext uri="{FF2B5EF4-FFF2-40B4-BE49-F238E27FC236}">
                <a16:creationId xmlns:a16="http://schemas.microsoft.com/office/drawing/2014/main" id="{0E619CA7-EB22-FA69-0DB9-CA077042CB00}"/>
              </a:ext>
            </a:extLst>
          </p:cNvPr>
          <p:cNvSpPr>
            <a:spLocks noGrp="1"/>
          </p:cNvSpPr>
          <p:nvPr>
            <p:ph idx="1"/>
          </p:nvPr>
        </p:nvSpPr>
        <p:spPr/>
        <p:txBody>
          <a:bodyPr/>
          <a:lstStyle/>
          <a:p>
            <a:pPr marL="0" indent="0">
              <a:buNone/>
            </a:pPr>
            <a:r>
              <a:rPr lang="en-US" sz="2800" dirty="0"/>
              <a:t>Scott Massey</a:t>
            </a:r>
          </a:p>
          <a:p>
            <a:pPr marL="0" indent="0">
              <a:buNone/>
            </a:pPr>
            <a:r>
              <a:rPr lang="en-US" sz="2400" dirty="0"/>
              <a:t>National Director, Gov't Sales and Marketing</a:t>
            </a:r>
          </a:p>
          <a:p>
            <a:pPr marL="0" indent="0">
              <a:buNone/>
            </a:pPr>
            <a:r>
              <a:rPr lang="en-US" sz="2400" dirty="0"/>
              <a:t>Konica Minolta Business Solutions U.S.A., Inc.</a:t>
            </a:r>
          </a:p>
          <a:p>
            <a:pPr marL="0" indent="0">
              <a:buNone/>
            </a:pPr>
            <a:r>
              <a:rPr lang="en-US" sz="2400" dirty="0">
                <a:hlinkClick r:id="rId2"/>
              </a:rPr>
              <a:t>smassey@kmbs.konicaminolta.us</a:t>
            </a:r>
            <a:r>
              <a:rPr lang="en-US" sz="2400" dirty="0"/>
              <a:t> </a:t>
            </a:r>
          </a:p>
          <a:p>
            <a:pPr marL="0" indent="0">
              <a:buNone/>
            </a:pPr>
            <a:endParaRPr lang="en-US" sz="2400" dirty="0"/>
          </a:p>
          <a:p>
            <a:pPr marL="0" indent="0">
              <a:buNone/>
            </a:pPr>
            <a:r>
              <a:rPr lang="en-US" sz="2800" dirty="0"/>
              <a:t>Scott Hammond</a:t>
            </a:r>
          </a:p>
          <a:p>
            <a:pPr marL="0" indent="0">
              <a:buNone/>
            </a:pPr>
            <a:r>
              <a:rPr lang="en-US" dirty="0"/>
              <a:t>Senior Contracts Manager, Federal Compliance</a:t>
            </a:r>
          </a:p>
          <a:p>
            <a:pPr marL="0" indent="0">
              <a:buNone/>
            </a:pPr>
            <a:r>
              <a:rPr lang="en-US" dirty="0"/>
              <a:t>Federal Contracts</a:t>
            </a:r>
          </a:p>
          <a:p>
            <a:pPr marL="0" indent="0">
              <a:buNone/>
            </a:pPr>
            <a:r>
              <a:rPr lang="en-US" dirty="0"/>
              <a:t>RICOH USA, Inc.</a:t>
            </a:r>
          </a:p>
          <a:p>
            <a:pPr marL="0" indent="0">
              <a:buNone/>
            </a:pPr>
            <a:r>
              <a:rPr lang="en-US" dirty="0">
                <a:hlinkClick r:id="rId3"/>
              </a:rPr>
              <a:t>Scott.E.Hammond@ricoh-usa.com</a:t>
            </a: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id="{567C8F4A-FA04-076D-F8C4-3DD92B023BA7}"/>
              </a:ext>
            </a:extLst>
          </p:cNvPr>
          <p:cNvSpPr>
            <a:spLocks noGrp="1"/>
          </p:cNvSpPr>
          <p:nvPr>
            <p:ph type="sldNum" sz="quarter" idx="12"/>
          </p:nvPr>
        </p:nvSpPr>
        <p:spPr/>
        <p:txBody>
          <a:bodyPr/>
          <a:lstStyle/>
          <a:p>
            <a:fld id="{B6903155-1925-4343-BBEF-04BA3BE27E44}" type="slidenum">
              <a:rPr lang="en-US" smtClean="0"/>
              <a:t>4</a:t>
            </a:fld>
            <a:endParaRPr lang="en-US"/>
          </a:p>
        </p:txBody>
      </p:sp>
      <p:pic>
        <p:nvPicPr>
          <p:cNvPr id="5" name="Picture 4">
            <a:extLst>
              <a:ext uri="{FF2B5EF4-FFF2-40B4-BE49-F238E27FC236}">
                <a16:creationId xmlns:a16="http://schemas.microsoft.com/office/drawing/2014/main" id="{618FE8D6-D8C5-D60E-C9C5-E55FBA59D6B6}"/>
              </a:ext>
            </a:extLst>
          </p:cNvPr>
          <p:cNvPicPr>
            <a:picLocks noChangeAspect="1"/>
          </p:cNvPicPr>
          <p:nvPr/>
        </p:nvPicPr>
        <p:blipFill>
          <a:blip r:embed="rId4"/>
          <a:stretch>
            <a:fillRect/>
          </a:stretch>
        </p:blipFill>
        <p:spPr>
          <a:xfrm>
            <a:off x="7984955" y="1020225"/>
            <a:ext cx="1727447" cy="1727447"/>
          </a:xfrm>
          <a:prstGeom prst="rect">
            <a:avLst/>
          </a:prstGeom>
        </p:spPr>
      </p:pic>
      <p:pic>
        <p:nvPicPr>
          <p:cNvPr id="6" name="Picture 5">
            <a:extLst>
              <a:ext uri="{FF2B5EF4-FFF2-40B4-BE49-F238E27FC236}">
                <a16:creationId xmlns:a16="http://schemas.microsoft.com/office/drawing/2014/main" id="{123B2AF5-AE8D-CFF3-C1B7-46041B7D0AB1}"/>
              </a:ext>
            </a:extLst>
          </p:cNvPr>
          <p:cNvPicPr>
            <a:picLocks noChangeAspect="1"/>
          </p:cNvPicPr>
          <p:nvPr/>
        </p:nvPicPr>
        <p:blipFill>
          <a:blip r:embed="rId5">
            <a:extLst>
              <a:ext uri="{BEBA8EAE-BF5A-486C-A8C5-ECC9F3942E4B}">
                <a14:imgProps xmlns:a14="http://schemas.microsoft.com/office/drawing/2010/main">
                  <a14:imgLayer r:embed="rId6">
                    <a14:imgEffect>
                      <a14:saturation sat="103000"/>
                    </a14:imgEffect>
                  </a14:imgLayer>
                </a14:imgProps>
              </a:ext>
            </a:extLst>
          </a:blip>
          <a:stretch>
            <a:fillRect/>
          </a:stretch>
        </p:blipFill>
        <p:spPr>
          <a:xfrm>
            <a:off x="7984955" y="3429000"/>
            <a:ext cx="1727447" cy="1727447"/>
          </a:xfrm>
          <a:prstGeom prst="rect">
            <a:avLst/>
          </a:prstGeom>
        </p:spPr>
      </p:pic>
    </p:spTree>
    <p:extLst>
      <p:ext uri="{BB962C8B-B14F-4D97-AF65-F5344CB8AC3E}">
        <p14:creationId xmlns:p14="http://schemas.microsoft.com/office/powerpoint/2010/main" val="1147334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3E815-5AE1-58D9-5DFA-B0ADFF49AD41}"/>
              </a:ext>
            </a:extLst>
          </p:cNvPr>
          <p:cNvSpPr>
            <a:spLocks noGrp="1"/>
          </p:cNvSpPr>
          <p:nvPr>
            <p:ph type="title"/>
          </p:nvPr>
        </p:nvSpPr>
        <p:spPr/>
        <p:txBody>
          <a:bodyPr/>
          <a:lstStyle/>
          <a:p>
            <a:r>
              <a:rPr lang="en-US" dirty="0"/>
              <a:t>Cybersecurity Maturity Model Certification 2.0</a:t>
            </a:r>
          </a:p>
        </p:txBody>
      </p:sp>
      <p:sp>
        <p:nvSpPr>
          <p:cNvPr id="3" name="Content Placeholder 2">
            <a:extLst>
              <a:ext uri="{FF2B5EF4-FFF2-40B4-BE49-F238E27FC236}">
                <a16:creationId xmlns:a16="http://schemas.microsoft.com/office/drawing/2014/main" id="{B1F07EFE-C1DF-C102-19D1-9DE09267BD0E}"/>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Cybersecurity Maturity Model Certification (CMMC) is an upcoming framework for DoD Federal contractors and subcontractors to ensure controlled unclassified information is properly protected.</a:t>
            </a: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DoD continues to work on revisions the current release is unknown, but the proposed rule was expected to come in June.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However, as of May 31, the SBA has not received a copy of the proposed rule which pushes the release back.</a:t>
            </a:r>
          </a:p>
          <a:p>
            <a:endParaRPr lang="en-US" dirty="0"/>
          </a:p>
        </p:txBody>
      </p:sp>
      <p:pic>
        <p:nvPicPr>
          <p:cNvPr id="1030" name="Picture 6">
            <a:extLst>
              <a:ext uri="{FF2B5EF4-FFF2-40B4-BE49-F238E27FC236}">
                <a16:creationId xmlns:a16="http://schemas.microsoft.com/office/drawing/2014/main" id="{3D89388B-AA18-410C-FC66-DC555EB92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954" y="1708223"/>
            <a:ext cx="6770254" cy="3032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873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BF424-1F0F-D1EC-D124-B411EEB3897E}"/>
              </a:ext>
            </a:extLst>
          </p:cNvPr>
          <p:cNvSpPr>
            <a:spLocks noGrp="1"/>
          </p:cNvSpPr>
          <p:nvPr>
            <p:ph type="title"/>
          </p:nvPr>
        </p:nvSpPr>
        <p:spPr/>
        <p:txBody>
          <a:bodyPr/>
          <a:lstStyle/>
          <a:p>
            <a:r>
              <a:rPr lang="en-US" sz="2600" dirty="0">
                <a:effectLst/>
                <a:latin typeface="Arial" panose="020B0604020202020204" pitchFamily="34" charset="0"/>
                <a:ea typeface="Calibri" panose="020F0502020204030204" pitchFamily="34" charset="0"/>
                <a:cs typeface="Arial" panose="020B0604020202020204" pitchFamily="34" charset="0"/>
              </a:rPr>
              <a:t>NIST SP 800-171, Revision 3 </a:t>
            </a:r>
            <a:endParaRPr lang="en-US" sz="2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C9628F8-30D6-2165-AD73-C5DC9E1D6986}"/>
              </a:ext>
            </a:extLst>
          </p:cNvPr>
          <p:cNvSpPr>
            <a:spLocks noGrp="1"/>
          </p:cNvSpPr>
          <p:nvPr>
            <p:ph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Currently the National Institute of Standards and Technology is accepting comments to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NIST SP 800-171, Protecting Controlled Unclassified Information in Nonfederal Systems and Organizations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underlying regulation to CMMC.</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Significant changes NIST SP 800-171, Revision 3 include:</a:t>
            </a:r>
          </a:p>
          <a:p>
            <a:pPr marL="642938" lvl="1" indent="-342900">
              <a:lnSpc>
                <a:spcPct val="107000"/>
              </a:lnSpc>
              <a:spcBef>
                <a:spcPts val="0"/>
              </a:spcBef>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Updates to the security requirements and families to reflect updates in NIST SP 800-53, Revision 5 and the NIST SP 800-53B moderate control baseline</a:t>
            </a:r>
          </a:p>
          <a:p>
            <a:pPr marL="642938" lvl="1" indent="-342900">
              <a:lnSpc>
                <a:spcPct val="107000"/>
              </a:lnSpc>
              <a:spcBef>
                <a:spcPts val="0"/>
              </a:spcBef>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Updated tailoring criteria</a:t>
            </a:r>
          </a:p>
          <a:p>
            <a:pPr marL="642938" lvl="1" indent="-342900">
              <a:lnSpc>
                <a:spcPct val="107000"/>
              </a:lnSpc>
              <a:spcBef>
                <a:spcPts val="0"/>
              </a:spcBef>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Increased specificity for security requirements to remove ambiguity, improve the effectiveness of implementation, and clarify the scope of assessments</a:t>
            </a:r>
          </a:p>
          <a:p>
            <a:pPr marL="642938" lvl="1" indent="-342900">
              <a:lnSpc>
                <a:spcPct val="107000"/>
              </a:lnSpc>
              <a:spcBef>
                <a:spcPts val="0"/>
              </a:spcBef>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Introduction of organization-defined parameters (ODP) in selected security requirements to increase flexibility and help organizations better manage risk</a:t>
            </a:r>
          </a:p>
          <a:p>
            <a:pPr marL="642938" lvl="1"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prototype CUI overlay</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Comments are due on July 14, 2023. Revisions are expected to be completed by Fourth Quarter of the calendar year.</a:t>
            </a:r>
          </a:p>
          <a:p>
            <a:endParaRPr lang="en-US" dirty="0"/>
          </a:p>
        </p:txBody>
      </p:sp>
    </p:spTree>
    <p:extLst>
      <p:ext uri="{BB962C8B-B14F-4D97-AF65-F5344CB8AC3E}">
        <p14:creationId xmlns:p14="http://schemas.microsoft.com/office/powerpoint/2010/main" val="3487005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3545-7023-64FB-2210-A4B45CA937E2}"/>
              </a:ext>
            </a:extLst>
          </p:cNvPr>
          <p:cNvSpPr>
            <a:spLocks noGrp="1"/>
          </p:cNvSpPr>
          <p:nvPr>
            <p:ph type="title"/>
          </p:nvPr>
        </p:nvSpPr>
        <p:spPr/>
        <p:txBody>
          <a:bodyPr/>
          <a:lstStyle/>
          <a:p>
            <a:r>
              <a:rPr lang="en-US" dirty="0"/>
              <a:t>FAS Catalog Platform</a:t>
            </a:r>
          </a:p>
        </p:txBody>
      </p:sp>
      <p:sp>
        <p:nvSpPr>
          <p:cNvPr id="3" name="Content Placeholder 2">
            <a:extLst>
              <a:ext uri="{FF2B5EF4-FFF2-40B4-BE49-F238E27FC236}">
                <a16:creationId xmlns:a16="http://schemas.microsoft.com/office/drawing/2014/main" id="{2CE5BFA3-F54B-98CC-AC32-534807D43973}"/>
              </a:ext>
            </a:extLst>
          </p:cNvPr>
          <p:cNvSpPr>
            <a:spLocks noGrp="1"/>
          </p:cNvSpPr>
          <p:nvPr>
            <p:ph idx="1"/>
          </p:nvPr>
        </p:nvSpPr>
        <p:spPr>
          <a:xfrm>
            <a:off x="609600" y="1003176"/>
            <a:ext cx="11250967" cy="5053367"/>
          </a:xfrm>
        </p:spPr>
        <p:txBody>
          <a:bodyPr/>
          <a:lstStyle/>
          <a:p>
            <a:pPr marL="28575" marR="0" indent="-285750">
              <a:lnSpc>
                <a:spcPct val="107000"/>
              </a:lnSpc>
              <a:spcBef>
                <a:spcPts val="0"/>
              </a:spcBef>
              <a:spcAft>
                <a:spcPts val="80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FAS Catalog Platform continues its pilot for companies under the Office Supplies OS4 SIN. </a:t>
            </a:r>
          </a:p>
          <a:p>
            <a:pPr marL="28575" marR="0" indent="-285750">
              <a:lnSpc>
                <a:spcPct val="107000"/>
              </a:lnSpc>
              <a:spcBef>
                <a:spcPts val="0"/>
              </a:spcBef>
              <a:spcAft>
                <a:spcPts val="80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new FAS Catalog Platform (FCP) is designed to make it simpler for Multiple Award Schedule contractors to access and manage product and service details. This platform is the replacement for the Schedule Input Program.</a:t>
            </a:r>
          </a:p>
          <a:p>
            <a:pPr marL="28575" marR="0" indent="-285750">
              <a:lnSpc>
                <a:spcPct val="107000"/>
              </a:lnSpc>
              <a:spcBef>
                <a:spcPts val="0"/>
              </a:spcBef>
              <a:spcAft>
                <a:spcPts val="80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FCP reduces data entry needs and improves data integrity by integrating with GSA contract writing systems. This improves GSA Advantage’s catalog information for customers making purchasing decisions. The FCP includes features such as:	</a:t>
            </a:r>
          </a:p>
          <a:p>
            <a:pPr marL="300038" lvl="1">
              <a:lnSpc>
                <a:spcPct val="107000"/>
              </a:lnSpc>
              <a:spcBef>
                <a:spcPts val="0"/>
              </a:spcBef>
              <a:spcAft>
                <a:spcPts val="80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Automated business rules, data validations, and system notifications to provide contractors near-real-time feedback on submissions.</a:t>
            </a:r>
          </a:p>
          <a:p>
            <a:pPr marL="300038" lvl="1">
              <a:lnSpc>
                <a:spcPct val="107000"/>
              </a:lnSpc>
              <a:spcBef>
                <a:spcPts val="0"/>
              </a:spcBef>
              <a:spcAft>
                <a:spcPts val="80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Automated Compliance &amp; Pricing (C&amp;P) Report helps contractors establish and maintain compliant and competitive catalogs.</a:t>
            </a:r>
          </a:p>
          <a:p>
            <a:pPr marL="300038" lvl="1">
              <a:lnSpc>
                <a:spcPct val="107000"/>
              </a:lnSpc>
              <a:spcBef>
                <a:spcPts val="0"/>
              </a:spcBef>
              <a:spcAft>
                <a:spcPts val="80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Shared user interface with GSA contracting officer and Vendor Support Center (VSC) help desk support provides insight to action statuses and enables the VSC to assist users more effectively.</a:t>
            </a:r>
          </a:p>
          <a:p>
            <a:pPr marL="300038" lvl="1">
              <a:lnSpc>
                <a:spcPct val="107000"/>
              </a:lnSpc>
              <a:spcBef>
                <a:spcPts val="0"/>
              </a:spcBef>
              <a:spcAft>
                <a:spcPts val="80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Central view for Authorized Negotiators with all catalog actions and a downloadable version of last-approved catalog makes it easier for contractors to manage catalog details.</a:t>
            </a:r>
          </a:p>
          <a:p>
            <a:pPr marL="300038" lvl="1">
              <a:lnSpc>
                <a:spcPct val="107000"/>
              </a:lnSpc>
              <a:spcBef>
                <a:spcPts val="0"/>
              </a:spcBef>
              <a:spcAft>
                <a:spcPts val="80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Automated publishing to GSA Advantage! through integration with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eMod</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reduces data entry for contractors and improves catalog quality for customers</a:t>
            </a:r>
            <a:endParaRPr lang="en-US" sz="825"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 indent="-285750">
              <a:lnSpc>
                <a:spcPct val="107000"/>
              </a:lnSpc>
              <a:spcBef>
                <a:spcPts val="0"/>
              </a:spcBef>
              <a:spcAft>
                <a:spcPts val="800"/>
              </a:spcAft>
              <a:buFont typeface="Arial" panose="020B0604020202020204" pitchFamily="34" charset="0"/>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The agency anticipates onboarding additional MAS product catalog contractors starting October 2023 and will continue in phases until all vendors are using the FCP.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Contractors interested in moving to FCP should fill out </a:t>
            </a:r>
            <a:r>
              <a:rPr lang="en-US" sz="16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the FCP transition form</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 to provide key catalog information.</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3105386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264A4-B66F-706D-04A6-9562B73B04AE}"/>
              </a:ext>
            </a:extLst>
          </p:cNvPr>
          <p:cNvSpPr>
            <a:spLocks noGrp="1"/>
          </p:cNvSpPr>
          <p:nvPr>
            <p:ph type="title"/>
          </p:nvPr>
        </p:nvSpPr>
        <p:spPr/>
        <p:txBody>
          <a:bodyPr/>
          <a:lstStyle/>
          <a:p>
            <a:r>
              <a:rPr lang="en-US" dirty="0"/>
              <a:t>“Highly Competitive” Pricing Language</a:t>
            </a:r>
          </a:p>
        </p:txBody>
      </p:sp>
      <p:sp>
        <p:nvSpPr>
          <p:cNvPr id="3" name="Content Placeholder 2">
            <a:extLst>
              <a:ext uri="{FF2B5EF4-FFF2-40B4-BE49-F238E27FC236}">
                <a16:creationId xmlns:a16="http://schemas.microsoft.com/office/drawing/2014/main" id="{C9CDCBB3-27AB-EBE1-56A1-57A1C34E5334}"/>
              </a:ext>
            </a:extLst>
          </p:cNvPr>
          <p:cNvSpPr>
            <a:spLocks noGrp="1"/>
          </p:cNvSpPr>
          <p:nvPr>
            <p:ph idx="1"/>
          </p:nvPr>
        </p:nvSpPr>
        <p:spPr/>
        <p:txBody>
          <a:bodyPr/>
          <a:lstStyle/>
          <a:p>
            <a:pPr marL="0" indent="0">
              <a:buNone/>
            </a:pPr>
            <a:r>
              <a:rPr lang="en-US" dirty="0"/>
              <a:t>MAS Solicitation Language (Refresh 15 &amp; 16)</a:t>
            </a:r>
          </a:p>
          <a:p>
            <a:pPr marL="0" indent="0">
              <a:buNone/>
            </a:pPr>
            <a:r>
              <a:rPr lang="en-US" dirty="0"/>
              <a:t>Section III – Price Proposal </a:t>
            </a:r>
          </a:p>
          <a:p>
            <a:pPr marL="300038" lvl="1" indent="0">
              <a:buNone/>
            </a:pPr>
            <a:r>
              <a:rPr lang="en-US" sz="2000" i="1" dirty="0" err="1"/>
              <a:t>i</a:t>
            </a:r>
            <a:r>
              <a:rPr lang="en-US" sz="2000" i="1" dirty="0"/>
              <a:t>. Applicable to both product and service offers. GSA's pricing goal** is to obtain equal to or better than the offeror’s Most Favored Customer (MFC) pricing under the same or similar terms and conditions. GSA seeks to obtain the offeror's best price based on its evaluation of discounts, terms, conditions, and concessions offered to commercial customers. </a:t>
            </a:r>
            <a:r>
              <a:rPr lang="en-US" sz="2000" i="1" dirty="0">
                <a:solidFill>
                  <a:srgbClr val="0070C0"/>
                </a:solidFill>
              </a:rPr>
              <a:t>However, offers that propose Most Favored Customer pricing that is not </a:t>
            </a:r>
            <a:r>
              <a:rPr lang="en-US" sz="2000" i="1" dirty="0">
                <a:solidFill>
                  <a:schemeClr val="accent2"/>
                </a:solidFill>
              </a:rPr>
              <a:t>highly competitive </a:t>
            </a:r>
            <a:r>
              <a:rPr lang="en-US" sz="2000" i="1" dirty="0">
                <a:solidFill>
                  <a:srgbClr val="0070C0"/>
                </a:solidFill>
              </a:rPr>
              <a:t>will not be determined fair and reasonable and will not be accepted. </a:t>
            </a:r>
            <a:r>
              <a:rPr lang="en-US" sz="2000" i="1" dirty="0"/>
              <a:t>The U.S. Government Accountability Office has specifically recommended that "the price analysis GSA does to establish the Government's MAS negotiation objective should start with the best discount given to any of the vendor's customers." </a:t>
            </a:r>
          </a:p>
          <a:p>
            <a:pPr marL="300038" lvl="1" indent="0">
              <a:buNone/>
            </a:pPr>
            <a:endParaRPr lang="en-US" sz="2000" i="1" dirty="0"/>
          </a:p>
          <a:p>
            <a:pPr marL="300038" lvl="1" indent="0">
              <a:buNone/>
            </a:pPr>
            <a:r>
              <a:rPr lang="en-US" sz="2000" i="1" dirty="0"/>
              <a:t>**This requirement does not apply to offerors/contractors that will be participating in TDR</a:t>
            </a:r>
            <a:r>
              <a:rPr lang="en-US" dirty="0"/>
              <a:t>. </a:t>
            </a:r>
          </a:p>
        </p:txBody>
      </p:sp>
      <p:sp>
        <p:nvSpPr>
          <p:cNvPr id="4" name="Slide Number Placeholder 3">
            <a:extLst>
              <a:ext uri="{FF2B5EF4-FFF2-40B4-BE49-F238E27FC236}">
                <a16:creationId xmlns:a16="http://schemas.microsoft.com/office/drawing/2014/main" id="{CCC835C8-9839-67B6-BACD-B7ABA800DAC0}"/>
              </a:ext>
            </a:extLst>
          </p:cNvPr>
          <p:cNvSpPr>
            <a:spLocks noGrp="1"/>
          </p:cNvSpPr>
          <p:nvPr>
            <p:ph type="sldNum" sz="quarter" idx="12"/>
          </p:nvPr>
        </p:nvSpPr>
        <p:spPr/>
        <p:txBody>
          <a:bodyPr/>
          <a:lstStyle/>
          <a:p>
            <a:fld id="{B6903155-1925-4343-BBEF-04BA3BE27E44}" type="slidenum">
              <a:rPr lang="en-US" smtClean="0"/>
              <a:t>8</a:t>
            </a:fld>
            <a:endParaRPr lang="en-US"/>
          </a:p>
        </p:txBody>
      </p:sp>
    </p:spTree>
    <p:extLst>
      <p:ext uri="{BB962C8B-B14F-4D97-AF65-F5344CB8AC3E}">
        <p14:creationId xmlns:p14="http://schemas.microsoft.com/office/powerpoint/2010/main" val="4047701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839AB-7470-812F-2837-3E755735200A}"/>
              </a:ext>
            </a:extLst>
          </p:cNvPr>
          <p:cNvSpPr>
            <a:spLocks noGrp="1"/>
          </p:cNvSpPr>
          <p:nvPr>
            <p:ph type="title"/>
          </p:nvPr>
        </p:nvSpPr>
        <p:spPr/>
        <p:txBody>
          <a:bodyPr/>
          <a:lstStyle/>
          <a:p>
            <a:r>
              <a:rPr lang="en-US" dirty="0"/>
              <a:t>Coalition Response</a:t>
            </a:r>
          </a:p>
        </p:txBody>
      </p:sp>
      <p:sp>
        <p:nvSpPr>
          <p:cNvPr id="3" name="Content Placeholder 2">
            <a:extLst>
              <a:ext uri="{FF2B5EF4-FFF2-40B4-BE49-F238E27FC236}">
                <a16:creationId xmlns:a16="http://schemas.microsoft.com/office/drawing/2014/main" id="{3CF3E4DC-125B-AEE3-708D-4A81E6844DB0}"/>
              </a:ext>
            </a:extLst>
          </p:cNvPr>
          <p:cNvSpPr>
            <a:spLocks noGrp="1"/>
          </p:cNvSpPr>
          <p:nvPr>
            <p:ph idx="1"/>
          </p:nvPr>
        </p:nvSpPr>
        <p:spPr/>
        <p:txBody>
          <a:bodyPr/>
          <a:lstStyle/>
          <a:p>
            <a:pPr>
              <a:buFont typeface="Arial" panose="020B0604020202020204" pitchFamily="34" charset="0"/>
              <a:buChar char="•"/>
            </a:pPr>
            <a:r>
              <a:rPr lang="en-US" sz="2400" dirty="0">
                <a:solidFill>
                  <a:srgbClr val="0E0E0E"/>
                </a:solidFill>
                <a:latin typeface="Arial" panose="020B0604020202020204" pitchFamily="34" charset="0"/>
              </a:rPr>
              <a:t>R</a:t>
            </a:r>
            <a:r>
              <a:rPr lang="en-US" sz="2400" b="0" i="0" dirty="0">
                <a:solidFill>
                  <a:srgbClr val="0E0E0E"/>
                </a:solidFill>
                <a:effectLst/>
                <a:latin typeface="Arial" panose="020B0604020202020204" pitchFamily="34" charset="0"/>
              </a:rPr>
              <a:t>ecommended that the MAS solicitation be updated to-</a:t>
            </a:r>
          </a:p>
          <a:p>
            <a:pPr lvl="1">
              <a:buFont typeface="Arial" panose="020B0604020202020204" pitchFamily="34" charset="0"/>
              <a:buChar char="•"/>
            </a:pPr>
            <a:r>
              <a:rPr lang="en-US" sz="1800" dirty="0">
                <a:solidFill>
                  <a:srgbClr val="0E0E0E"/>
                </a:solidFill>
                <a:latin typeface="Arial" panose="020B0604020202020204" pitchFamily="34" charset="0"/>
              </a:rPr>
              <a:t>R</a:t>
            </a:r>
            <a:r>
              <a:rPr lang="en-US" sz="1800" b="0" i="0" dirty="0">
                <a:solidFill>
                  <a:srgbClr val="0E0E0E"/>
                </a:solidFill>
                <a:effectLst/>
                <a:latin typeface="Arial" panose="020B0604020202020204" pitchFamily="34" charset="0"/>
              </a:rPr>
              <a:t>emove the "highly competitive" language and</a:t>
            </a:r>
          </a:p>
          <a:p>
            <a:pPr lvl="1">
              <a:buFont typeface="Arial" panose="020B0604020202020204" pitchFamily="34" charset="0"/>
              <a:buChar char="•"/>
            </a:pPr>
            <a:r>
              <a:rPr lang="en-US" sz="1800" dirty="0">
                <a:solidFill>
                  <a:srgbClr val="0E0E0E"/>
                </a:solidFill>
                <a:latin typeface="Arial" panose="020B0604020202020204" pitchFamily="34" charset="0"/>
              </a:rPr>
              <a:t>E</a:t>
            </a:r>
            <a:r>
              <a:rPr lang="en-US" sz="1800" b="0" i="0" dirty="0">
                <a:solidFill>
                  <a:srgbClr val="0E0E0E"/>
                </a:solidFill>
                <a:effectLst/>
                <a:latin typeface="Arial" panose="020B0604020202020204" pitchFamily="34" charset="0"/>
              </a:rPr>
              <a:t>nsure that awarded pricing under the Schedules program is fair and reasonable </a:t>
            </a:r>
          </a:p>
          <a:p>
            <a:pPr>
              <a:buFont typeface="Arial" panose="020B0604020202020204" pitchFamily="34" charset="0"/>
              <a:buChar char="•"/>
            </a:pPr>
            <a:r>
              <a:rPr lang="en-US" sz="2400" b="0" i="0" dirty="0">
                <a:solidFill>
                  <a:srgbClr val="0E0E0E"/>
                </a:solidFill>
                <a:effectLst/>
                <a:latin typeface="Arial" panose="020B0604020202020204" pitchFamily="34" charset="0"/>
              </a:rPr>
              <a:t>Blogs and Letter to GSA</a:t>
            </a:r>
          </a:p>
          <a:p>
            <a:pPr lvl="1">
              <a:buFont typeface="Arial" panose="020B0604020202020204" pitchFamily="34" charset="0"/>
              <a:buChar char="•"/>
            </a:pPr>
            <a:r>
              <a:rPr lang="en-US" sz="1800" b="0" i="0" dirty="0">
                <a:solidFill>
                  <a:srgbClr val="0E0E0E"/>
                </a:solidFill>
                <a:effectLst/>
                <a:latin typeface="Arial" panose="020B0604020202020204" pitchFamily="34" charset="0"/>
                <a:hlinkClick r:id="rId2" tooltip="https://thecgp.org/images/Letter-to-GSA-on-Highly-Competative_5-31-2023.pdf"/>
              </a:rPr>
              <a:t>Letter to GSA Recommending that the "Highly Competitive" language be removed from the Schedules solicitation</a:t>
            </a:r>
            <a:r>
              <a:rPr lang="en-US" sz="1800" b="0" i="0" dirty="0">
                <a:solidFill>
                  <a:srgbClr val="0E0E0E"/>
                </a:solidFill>
                <a:effectLst/>
                <a:latin typeface="Arial" panose="020B0604020202020204" pitchFamily="34" charset="0"/>
              </a:rPr>
              <a:t> (May 31, 2023)</a:t>
            </a:r>
          </a:p>
          <a:p>
            <a:pPr lvl="1">
              <a:buFont typeface="Arial" panose="020B0604020202020204" pitchFamily="34" charset="0"/>
              <a:buChar char="•"/>
            </a:pPr>
            <a:r>
              <a:rPr lang="en-US" sz="1800" b="0" i="0" dirty="0">
                <a:solidFill>
                  <a:srgbClr val="0E0E0E"/>
                </a:solidFill>
                <a:effectLst/>
                <a:latin typeface="Arial" panose="020B0604020202020204" pitchFamily="34" charset="0"/>
                <a:hlinkClick r:id="rId3" tooltip="https://thecgp.org/pathways-to-the-federal-acquisition-services-north-star-goals.html"/>
              </a:rPr>
              <a:t>Blog: “Pathways” to the Federal Acquisition Service’s North Star Goals</a:t>
            </a:r>
            <a:r>
              <a:rPr lang="en-US" sz="1800" b="0" i="0" dirty="0">
                <a:solidFill>
                  <a:srgbClr val="0E0E0E"/>
                </a:solidFill>
                <a:effectLst/>
                <a:latin typeface="Arial" panose="020B0604020202020204" pitchFamily="34" charset="0"/>
              </a:rPr>
              <a:t> (May 19, 2023)</a:t>
            </a:r>
          </a:p>
          <a:p>
            <a:pPr lvl="1">
              <a:buFont typeface="Arial" panose="020B0604020202020204" pitchFamily="34" charset="0"/>
              <a:buChar char="•"/>
            </a:pPr>
            <a:r>
              <a:rPr lang="en-US" sz="1800" b="0" i="0" dirty="0">
                <a:solidFill>
                  <a:srgbClr val="0E0E0E"/>
                </a:solidFill>
                <a:effectLst/>
                <a:latin typeface="Arial" panose="020B0604020202020204" pitchFamily="34" charset="0"/>
                <a:hlinkClick r:id="rId4" tooltip="https://thecgp.org/an-unnecessary-counter-productive-multiple-award-schedule-marketplace-hurdle.html"/>
              </a:rPr>
              <a:t>Blog: An Unnecessary, Counter-Productive Multiple Award Schedule Marketplace Hurdle</a:t>
            </a:r>
            <a:r>
              <a:rPr lang="en-US" sz="1800" b="0" i="0" dirty="0">
                <a:solidFill>
                  <a:srgbClr val="0E0E0E"/>
                </a:solidFill>
                <a:effectLst/>
                <a:latin typeface="Arial" panose="020B0604020202020204" pitchFamily="34" charset="0"/>
              </a:rPr>
              <a:t> (May 12, 2023)</a:t>
            </a:r>
          </a:p>
          <a:p>
            <a:pPr lvl="1">
              <a:buFont typeface="Arial" panose="020B0604020202020204" pitchFamily="34" charset="0"/>
              <a:buChar char="•"/>
            </a:pPr>
            <a:r>
              <a:rPr lang="en-US" sz="1800" b="0" i="0" dirty="0">
                <a:solidFill>
                  <a:srgbClr val="0E0E0E"/>
                </a:solidFill>
                <a:effectLst/>
                <a:latin typeface="Arial" panose="020B0604020202020204" pitchFamily="34" charset="0"/>
                <a:hlinkClick r:id="rId5" tooltip="https://thecgp.org/putting-the-puzzle-together-to-deliver-for-customer-agencies.html"/>
              </a:rPr>
              <a:t>Blog: Putting the Puzzle Together to “Deliver” for Customer Agencies</a:t>
            </a:r>
            <a:r>
              <a:rPr lang="en-US" sz="1800" b="0" i="0" dirty="0">
                <a:solidFill>
                  <a:srgbClr val="0E0E0E"/>
                </a:solidFill>
                <a:effectLst/>
                <a:latin typeface="Arial" panose="020B0604020202020204" pitchFamily="34" charset="0"/>
              </a:rPr>
              <a:t> (April 7, 2023)</a:t>
            </a:r>
          </a:p>
          <a:p>
            <a:pPr marL="0" indent="0">
              <a:buNone/>
            </a:pPr>
            <a:endParaRPr lang="en-US" dirty="0"/>
          </a:p>
        </p:txBody>
      </p:sp>
      <p:sp>
        <p:nvSpPr>
          <p:cNvPr id="4" name="Slide Number Placeholder 3">
            <a:extLst>
              <a:ext uri="{FF2B5EF4-FFF2-40B4-BE49-F238E27FC236}">
                <a16:creationId xmlns:a16="http://schemas.microsoft.com/office/drawing/2014/main" id="{C0CDC77A-E83A-6770-9ACE-798281562353}"/>
              </a:ext>
            </a:extLst>
          </p:cNvPr>
          <p:cNvSpPr>
            <a:spLocks noGrp="1"/>
          </p:cNvSpPr>
          <p:nvPr>
            <p:ph type="sldNum" sz="quarter" idx="12"/>
          </p:nvPr>
        </p:nvSpPr>
        <p:spPr/>
        <p:txBody>
          <a:bodyPr/>
          <a:lstStyle/>
          <a:p>
            <a:fld id="{B6903155-1925-4343-BBEF-04BA3BE27E44}" type="slidenum">
              <a:rPr lang="en-US" smtClean="0"/>
              <a:t>9</a:t>
            </a:fld>
            <a:endParaRPr lang="en-US"/>
          </a:p>
        </p:txBody>
      </p:sp>
    </p:spTree>
    <p:extLst>
      <p:ext uri="{BB962C8B-B14F-4D97-AF65-F5344CB8AC3E}">
        <p14:creationId xmlns:p14="http://schemas.microsoft.com/office/powerpoint/2010/main" val="1492795430"/>
      </p:ext>
    </p:extLst>
  </p:cSld>
  <p:clrMapOvr>
    <a:masterClrMapping/>
  </p:clrMapOvr>
</p:sld>
</file>

<file path=ppt/theme/theme1.xml><?xml version="1.0" encoding="utf-8"?>
<a:theme xmlns:a="http://schemas.openxmlformats.org/drawingml/2006/main" name="cg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lide Template" id="{0C41681E-5C36-8246-820C-F4767EADA3AF}" vid="{937E53D7-B838-584C-B43D-D3B56618E4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B5634EB390FB479B372A4CEF71D5EA" ma:contentTypeVersion="18" ma:contentTypeDescription="Create a new document." ma:contentTypeScope="" ma:versionID="3d00167efc38a4797fa4cd4e694090e7">
  <xsd:schema xmlns:xsd="http://www.w3.org/2001/XMLSchema" xmlns:xs="http://www.w3.org/2001/XMLSchema" xmlns:p="http://schemas.microsoft.com/office/2006/metadata/properties" xmlns:ns2="f6439bbe-5f69-489c-9027-c809fcc50868" xmlns:ns3="236ef46e-e3b7-46df-8f3c-b78cccef73f4" targetNamespace="http://schemas.microsoft.com/office/2006/metadata/properties" ma:root="true" ma:fieldsID="120690fedd13547e52a172bd86cf5ab4" ns2:_="" ns3:_="">
    <xsd:import namespace="f6439bbe-5f69-489c-9027-c809fcc50868"/>
    <xsd:import namespace="236ef46e-e3b7-46df-8f3c-b78cccef73f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439bbe-5f69-489c-9027-c809fcc508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e4d546c-0a29-4458-a7d3-d65ac783b9c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6ef46e-e3b7-46df-8f3c-b78cccef73f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94f0e7c-c481-42a8-af44-718e80ff3d02}" ma:internalName="TaxCatchAll" ma:showField="CatchAllData" ma:web="236ef46e-e3b7-46df-8f3c-b78cccef73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6ef46e-e3b7-46df-8f3c-b78cccef73f4" xsi:nil="true"/>
    <lcf76f155ced4ddcb4097134ff3c332f xmlns="f6439bbe-5f69-489c-9027-c809fcc5086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A52873D-758E-4FC0-A368-EF96CC32E236}">
  <ds:schemaRefs>
    <ds:schemaRef ds:uri="http://schemas.microsoft.com/sharepoint/v3/contenttype/forms"/>
  </ds:schemaRefs>
</ds:datastoreItem>
</file>

<file path=customXml/itemProps2.xml><?xml version="1.0" encoding="utf-8"?>
<ds:datastoreItem xmlns:ds="http://schemas.openxmlformats.org/officeDocument/2006/customXml" ds:itemID="{9FC6B051-7029-483E-862C-1880E4D988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439bbe-5f69-489c-9027-c809fcc50868"/>
    <ds:schemaRef ds:uri="236ef46e-e3b7-46df-8f3c-b78cccef7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1EBB3F-DFE3-4B57-A841-4D3CE73656E4}">
  <ds:schemaRefs>
    <ds:schemaRef ds:uri="http://schemas.microsoft.com/office/2006/metadata/properties"/>
    <ds:schemaRef ds:uri="http://schemas.microsoft.com/office/infopath/2007/PartnerControls"/>
    <ds:schemaRef ds:uri="236ef46e-e3b7-46df-8f3c-b78cccef73f4"/>
    <ds:schemaRef ds:uri="f6439bbe-5f69-489c-9027-c809fcc50868"/>
  </ds:schemaRefs>
</ds:datastoreItem>
</file>

<file path=docProps/app.xml><?xml version="1.0" encoding="utf-8"?>
<Properties xmlns="http://schemas.openxmlformats.org/officeDocument/2006/extended-properties" xmlns:vt="http://schemas.openxmlformats.org/officeDocument/2006/docPropsVTypes">
  <Template>cgp-2023 (4)</Template>
  <TotalTime>182</TotalTime>
  <Words>1386</Words>
  <Application>Microsoft Office PowerPoint</Application>
  <PresentationFormat>Widescreen</PresentationFormat>
  <Paragraphs>132</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Book Antiqua</vt:lpstr>
      <vt:lpstr>Calibri</vt:lpstr>
      <vt:lpstr>Symbol</vt:lpstr>
      <vt:lpstr>Times New Roman</vt:lpstr>
      <vt:lpstr>cgp theme</vt:lpstr>
      <vt:lpstr>Imaging Equipment Committee Meeting</vt:lpstr>
      <vt:lpstr>Agenda</vt:lpstr>
      <vt:lpstr>DLA Document Services Briefing  Terra Nguyen  Director, DLA Office of Document Services </vt:lpstr>
      <vt:lpstr>Co-chairs</vt:lpstr>
      <vt:lpstr>Cybersecurity Maturity Model Certification 2.0</vt:lpstr>
      <vt:lpstr>NIST SP 800-171, Revision 3 </vt:lpstr>
      <vt:lpstr>FAS Catalog Platform</vt:lpstr>
      <vt:lpstr>“Highly Competitive” Pricing Language</vt:lpstr>
      <vt:lpstr>Coalition Response</vt:lpstr>
      <vt:lpstr>GSA Removes “Highly Competitive” Requirement</vt:lpstr>
      <vt:lpstr>Upcoming GHG Reporting Requirements</vt:lpstr>
      <vt:lpstr>Representations in SAM.gov</vt:lpstr>
      <vt:lpstr>Impacts on Small Business</vt:lpstr>
      <vt:lpstr>Upcoming Events</vt:lpstr>
      <vt:lpstr>Committee 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Hanafin</dc:creator>
  <cp:lastModifiedBy>Joseph Snyderwine</cp:lastModifiedBy>
  <cp:revision>6</cp:revision>
  <dcterms:created xsi:type="dcterms:W3CDTF">2023-05-16T20:47:50Z</dcterms:created>
  <dcterms:modified xsi:type="dcterms:W3CDTF">2023-06-08T13:59:56Z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0x01010057B5634EB390FB479B372A4CEF71D5EA</vt:lpwstr>
  </property>
</Properties>
</file>